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2" r:id="rId3"/>
    <p:sldId id="301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276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84" autoAdjust="0"/>
    <p:restoredTop sz="87469" autoAdjust="0"/>
  </p:normalViewPr>
  <p:slideViewPr>
    <p:cSldViewPr>
      <p:cViewPr varScale="1">
        <p:scale>
          <a:sx n="98" d="100"/>
          <a:sy n="98" d="100"/>
        </p:scale>
        <p:origin x="10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281F0-7F6D-428B-BAF1-109C2C21FAAF}" type="datetimeFigureOut">
              <a:rPr lang="cs-CZ" smtClean="0"/>
              <a:pPr/>
              <a:t>23.11.2018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9E5F8-5BAF-4149-96D6-E2D3EBED4CB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0334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6AC1B-AD01-4358-A2E0-F12D3ABE37FD}" type="datetimeFigureOut">
              <a:rPr lang="cs-CZ" smtClean="0"/>
              <a:pPr/>
              <a:t>23.11.2018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86B40-7B93-4B60-8497-011709E6596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6082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86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Jedná se o novou podobu webu od jara 2013.</a:t>
            </a:r>
            <a:r>
              <a:rPr lang="cs-CZ" baseline="0" dirty="0" smtClean="0"/>
              <a:t> Nová verze se liší především grafikou, principy vyhledávání zůstávají stejné, jako u verze předcházející.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2493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7341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86B40-7B93-4B60-8497-011709E6596B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25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2752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144016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Klepnutím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137202" cy="4464918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9339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136904" cy="1431032"/>
          </a:xfrm>
        </p:spPr>
        <p:txBody>
          <a:bodyPr/>
          <a:lstStyle/>
          <a:p>
            <a:r>
              <a:rPr lang="cs-CZ" dirty="0" smtClean="0"/>
              <a:t>Klepnutím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212387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3811587" cy="43929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91075" y="1988840"/>
            <a:ext cx="3813175" cy="43929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136904" cy="1431032"/>
          </a:xfrm>
        </p:spPr>
        <p:txBody>
          <a:bodyPr/>
          <a:lstStyle/>
          <a:p>
            <a:r>
              <a:rPr lang="cs-CZ" dirty="0" smtClean="0"/>
              <a:t>Klepnutím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7910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387380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11854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413792"/>
            <a:ext cx="8136904" cy="143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LOREM IPSUM DOLOR</a:t>
            </a:r>
            <a:endParaRPr lang="cs-CZ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988840"/>
            <a:ext cx="8136706" cy="439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err="1" smtClean="0"/>
              <a:t>consectetuer</a:t>
            </a:r>
            <a:r>
              <a:rPr lang="cs-CZ" dirty="0" smtClean="0"/>
              <a:t> </a:t>
            </a:r>
            <a:r>
              <a:rPr lang="cs-CZ" dirty="0" err="1" smtClean="0"/>
              <a:t>adipiscing</a:t>
            </a:r>
            <a:r>
              <a:rPr lang="cs-CZ" dirty="0" smtClean="0"/>
              <a:t> mi </a:t>
            </a:r>
            <a:r>
              <a:rPr lang="cs-CZ" dirty="0" err="1" smtClean="0"/>
              <a:t>et</a:t>
            </a:r>
            <a:r>
              <a:rPr lang="cs-CZ" dirty="0" smtClean="0"/>
              <a:t>       </a:t>
            </a:r>
          </a:p>
          <a:p>
            <a:pPr lvl="0"/>
            <a:r>
              <a:rPr lang="cs-CZ" dirty="0" err="1" smtClean="0"/>
              <a:t>erat</a:t>
            </a:r>
            <a:r>
              <a:rPr lang="cs-CZ" dirty="0" smtClean="0"/>
              <a:t> </a:t>
            </a:r>
            <a:r>
              <a:rPr lang="cs-CZ" dirty="0" err="1" smtClean="0"/>
              <a:t>praesent</a:t>
            </a:r>
            <a:r>
              <a:rPr lang="cs-CZ" dirty="0" smtClean="0"/>
              <a:t> </a:t>
            </a:r>
            <a:r>
              <a:rPr lang="cs-CZ" dirty="0" err="1" smtClean="0"/>
              <a:t>imperdiet</a:t>
            </a:r>
            <a:r>
              <a:rPr lang="cs-CZ" dirty="0" smtClean="0"/>
              <a:t>, elit </a:t>
            </a:r>
            <a:r>
              <a:rPr lang="cs-CZ" dirty="0" err="1" smtClean="0"/>
              <a:t>nec</a:t>
            </a:r>
            <a:r>
              <a:rPr lang="cs-CZ" dirty="0" smtClean="0"/>
              <a:t> </a:t>
            </a:r>
            <a:r>
              <a:rPr lang="cs-CZ" dirty="0" err="1" smtClean="0"/>
              <a:t>tempor</a:t>
            </a:r>
            <a:r>
              <a:rPr lang="cs-CZ" dirty="0" smtClean="0"/>
              <a:t> </a:t>
            </a:r>
          </a:p>
          <a:p>
            <a:pPr lvl="0"/>
            <a:r>
              <a:rPr lang="cs-CZ" dirty="0" smtClean="0"/>
              <a:t>semper </a:t>
            </a:r>
            <a:r>
              <a:rPr lang="cs-CZ" dirty="0" err="1" smtClean="0"/>
              <a:t>tempor</a:t>
            </a:r>
            <a:r>
              <a:rPr lang="cs-CZ" dirty="0" smtClean="0"/>
              <a:t> </a:t>
            </a:r>
            <a:r>
              <a:rPr lang="cs-CZ" dirty="0" err="1" smtClean="0"/>
              <a:t>imperdiet</a:t>
            </a:r>
            <a:r>
              <a:rPr lang="cs-CZ" dirty="0" smtClean="0"/>
              <a:t> </a:t>
            </a:r>
            <a:r>
              <a:rPr lang="cs-CZ" dirty="0" err="1" smtClean="0"/>
              <a:t>pellentesque</a:t>
            </a:r>
            <a:r>
              <a:rPr lang="cs-CZ" dirty="0" smtClean="0"/>
              <a:t> </a:t>
            </a:r>
          </a:p>
          <a:p>
            <a:pPr lvl="0"/>
            <a:r>
              <a:rPr lang="cs-CZ" dirty="0" err="1" smtClean="0"/>
              <a:t>turpis</a:t>
            </a:r>
            <a:r>
              <a:rPr lang="cs-CZ" dirty="0" smtClean="0"/>
              <a:t> </a:t>
            </a:r>
            <a:r>
              <a:rPr lang="cs-CZ" dirty="0" err="1" smtClean="0"/>
              <a:t>suspendisse</a:t>
            </a:r>
            <a:r>
              <a:rPr lang="cs-CZ" dirty="0" smtClean="0"/>
              <a:t> </a:t>
            </a:r>
            <a:r>
              <a:rPr lang="cs-CZ" dirty="0" err="1" smtClean="0"/>
              <a:t>tellus</a:t>
            </a:r>
            <a:r>
              <a:rPr lang="cs-CZ" dirty="0" smtClean="0"/>
              <a:t>       </a:t>
            </a:r>
          </a:p>
          <a:p>
            <a:pPr lvl="0"/>
            <a:r>
              <a:rPr lang="cs-CZ" dirty="0" smtClean="0"/>
              <a:t>elit </a:t>
            </a:r>
            <a:r>
              <a:rPr lang="cs-CZ" dirty="0" err="1" smtClean="0"/>
              <a:t>nec</a:t>
            </a:r>
            <a:r>
              <a:rPr lang="cs-CZ" dirty="0" smtClean="0"/>
              <a:t> </a:t>
            </a:r>
            <a:r>
              <a:rPr lang="cs-CZ" dirty="0" err="1" smtClean="0"/>
              <a:t>tempor</a:t>
            </a:r>
            <a:r>
              <a:rPr lang="cs-CZ" dirty="0" smtClean="0"/>
              <a:t> semper </a:t>
            </a:r>
            <a:r>
              <a:rPr lang="cs-CZ" dirty="0" err="1" smtClean="0"/>
              <a:t>semper</a:t>
            </a:r>
            <a:r>
              <a:rPr lang="cs-CZ" dirty="0" smtClean="0"/>
              <a:t> </a:t>
            </a:r>
            <a:r>
              <a:rPr lang="cs-CZ" dirty="0" err="1" smtClean="0"/>
              <a:t>tempor</a:t>
            </a:r>
            <a:r>
              <a:rPr lang="cs-CZ" dirty="0" smtClean="0"/>
              <a:t> </a:t>
            </a:r>
            <a:r>
              <a:rPr lang="cs-CZ" dirty="0" err="1" smtClean="0"/>
              <a:t>imperdiet</a:t>
            </a:r>
            <a:r>
              <a:rPr lang="cs-CZ" dirty="0" smtClean="0"/>
              <a:t> </a:t>
            </a:r>
            <a:r>
              <a:rPr lang="cs-CZ" dirty="0" err="1" smtClean="0"/>
              <a:t>pellentesque</a:t>
            </a:r>
            <a:endParaRPr lang="cs-CZ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6" r:id="rId3"/>
    <p:sldLayoutId id="2147483654" r:id="rId4"/>
    <p:sldLayoutId id="2147483653" r:id="rId5"/>
    <p:sldLayoutId id="2147483657" r:id="rId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1BBF1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352928" cy="1470025"/>
          </a:xfrm>
        </p:spPr>
        <p:txBody>
          <a:bodyPr/>
          <a:lstStyle/>
          <a:p>
            <a:pPr algn="ctr"/>
            <a:r>
              <a:rPr lang="cs-CZ" sz="6600" dirty="0" smtClean="0"/>
              <a:t>ANOPRESS IT 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5301208"/>
            <a:ext cx="7632848" cy="1440160"/>
          </a:xfrm>
        </p:spPr>
        <p:txBody>
          <a:bodyPr/>
          <a:lstStyle/>
          <a:p>
            <a:r>
              <a:rPr lang="cs-CZ" sz="2400" dirty="0" smtClean="0"/>
              <a:t>Centrum informačních a knihovnických služeb VŠE</a:t>
            </a:r>
          </a:p>
          <a:p>
            <a:r>
              <a:rPr lang="cs-CZ" sz="2400" dirty="0" smtClean="0"/>
              <a:t>Odbor informační podpory studia a výzkumu</a:t>
            </a:r>
          </a:p>
          <a:p>
            <a:r>
              <a:rPr lang="pl-PL" sz="2400" dirty="0" smtClean="0"/>
              <a:t>i-servis@vse.cz</a:t>
            </a:r>
            <a:endParaRPr lang="cs-CZ" sz="2400" dirty="0" smtClean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536575" cy="0"/>
          </a:xfrm>
          <a:prstGeom prst="rect">
            <a:avLst/>
          </a:prstGeom>
          <a:solidFill>
            <a:srgbClr val="F8F8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9331" tIns="0" rIns="0" bIns="-1206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924944"/>
            <a:ext cx="3829817" cy="10820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37" y="726355"/>
            <a:ext cx="6848475" cy="8429625"/>
          </a:xfrm>
          <a:prstGeom prst="rect">
            <a:avLst/>
          </a:prstGeom>
        </p:spPr>
      </p:pic>
      <p:sp>
        <p:nvSpPr>
          <p:cNvPr id="4" name="Zaoblený obdélníkový popisek 3"/>
          <p:cNvSpPr/>
          <p:nvPr/>
        </p:nvSpPr>
        <p:spPr>
          <a:xfrm>
            <a:off x="5148064" y="3717029"/>
            <a:ext cx="3168352" cy="1224138"/>
          </a:xfrm>
          <a:prstGeom prst="wedgeRoundRectCallout">
            <a:avLst>
              <a:gd name="adj1" fmla="val -37979"/>
              <a:gd name="adj2" fmla="val -102619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</a:t>
            </a:r>
            <a:r>
              <a:rPr lang="cs-CZ" dirty="0" smtClean="0">
                <a:solidFill>
                  <a:schemeClr val="tx1"/>
                </a:solidFill>
              </a:rPr>
              <a:t>ledované zdroje podle zvoleného typu média a jejich obsahového zaměření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1041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136904" cy="1080120"/>
          </a:xfrm>
        </p:spPr>
        <p:txBody>
          <a:bodyPr/>
          <a:lstStyle/>
          <a:p>
            <a:pPr algn="ctr"/>
            <a:r>
              <a:rPr lang="cs-CZ" sz="3600" dirty="0" smtClean="0"/>
              <a:t>Přístup do databáze:</a:t>
            </a:r>
            <a:br>
              <a:rPr lang="cs-CZ" sz="3600" dirty="0" smtClean="0"/>
            </a:br>
            <a:r>
              <a:rPr lang="cs-CZ" sz="3600" b="0" dirty="0" smtClean="0"/>
              <a:t>knihovna.vse.cz/zdroje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Konzultace a poradenství:</a:t>
            </a:r>
            <a:br>
              <a:rPr lang="cs-CZ" sz="3600" dirty="0" smtClean="0"/>
            </a:br>
            <a:r>
              <a:rPr lang="cs-CZ" sz="3600" b="0" dirty="0" smtClean="0"/>
              <a:t>Centrum informačních a </a:t>
            </a:r>
            <a:br>
              <a:rPr lang="cs-CZ" sz="3600" b="0" dirty="0" smtClean="0"/>
            </a:br>
            <a:r>
              <a:rPr lang="cs-CZ" sz="3600" b="0" dirty="0" smtClean="0"/>
              <a:t>knihovnických služeb VŠE</a:t>
            </a:r>
            <a:br>
              <a:rPr lang="cs-CZ" sz="3600" b="0" dirty="0" smtClean="0"/>
            </a:br>
            <a:r>
              <a:rPr lang="cs-CZ" sz="3600" b="0" dirty="0" smtClean="0"/>
              <a:t/>
            </a:r>
            <a:br>
              <a:rPr lang="cs-CZ" sz="3600" b="0" dirty="0" smtClean="0"/>
            </a:br>
            <a:r>
              <a:rPr lang="cs-CZ" sz="3600" b="0" dirty="0" smtClean="0"/>
              <a:t>i-servis@vse.cz</a:t>
            </a:r>
            <a:endParaRPr lang="cs-CZ" sz="3600" b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knihovna.vse.cz/zdroje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40768"/>
            <a:ext cx="5762625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-2691680"/>
            <a:ext cx="9362033" cy="11141593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827584" y="620688"/>
            <a:ext cx="7138987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aoblený obdélníkový popisek 7"/>
          <p:cNvSpPr/>
          <p:nvPr/>
        </p:nvSpPr>
        <p:spPr>
          <a:xfrm>
            <a:off x="2051720" y="2708920"/>
            <a:ext cx="1368152" cy="998984"/>
          </a:xfrm>
          <a:prstGeom prst="wedgeRoundRectCallout">
            <a:avLst>
              <a:gd name="adj1" fmla="val -71225"/>
              <a:gd name="adj2" fmla="val -57440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spuštění, informace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obsahuje ANOPRESS 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137202" cy="4968974"/>
          </a:xfrm>
        </p:spPr>
        <p:txBody>
          <a:bodyPr/>
          <a:lstStyle/>
          <a:p>
            <a:r>
              <a:rPr lang="cs-CZ" sz="2400" dirty="0" smtClean="0"/>
              <a:t>plné texty článků z českých novin a časopisů</a:t>
            </a:r>
          </a:p>
          <a:p>
            <a:pPr marL="0" indent="0">
              <a:buNone/>
            </a:pPr>
            <a:endParaRPr lang="cs-CZ" sz="600" dirty="0" smtClean="0"/>
          </a:p>
          <a:p>
            <a:r>
              <a:rPr lang="cs-CZ" sz="2400" dirty="0"/>
              <a:t>p</a:t>
            </a:r>
            <a:r>
              <a:rPr lang="cs-CZ" sz="2400" dirty="0" smtClean="0"/>
              <a:t>řepisy pořadů </a:t>
            </a:r>
            <a:r>
              <a:rPr lang="cs-CZ" sz="2400" dirty="0"/>
              <a:t>z českého celostátního televizního zpravodajství a </a:t>
            </a:r>
            <a:r>
              <a:rPr lang="cs-CZ" sz="2400" dirty="0" smtClean="0"/>
              <a:t>publicistiky </a:t>
            </a:r>
          </a:p>
          <a:p>
            <a:pPr marL="0" indent="0">
              <a:buNone/>
            </a:pPr>
            <a:endParaRPr lang="cs-CZ" sz="600" dirty="0" smtClean="0"/>
          </a:p>
          <a:p>
            <a:r>
              <a:rPr lang="cs-CZ" sz="2400" dirty="0"/>
              <a:t>p</a:t>
            </a:r>
            <a:r>
              <a:rPr lang="cs-CZ" sz="2400" dirty="0" smtClean="0"/>
              <a:t>řepisy pořadů z </a:t>
            </a:r>
            <a:r>
              <a:rPr lang="cs-CZ" sz="2400" dirty="0"/>
              <a:t>českého celostátního i regionálního </a:t>
            </a:r>
            <a:r>
              <a:rPr lang="cs-CZ" sz="2400" dirty="0" smtClean="0"/>
              <a:t>rozhlasového </a:t>
            </a:r>
            <a:r>
              <a:rPr lang="cs-CZ" sz="2400" dirty="0"/>
              <a:t>zpravodajství </a:t>
            </a:r>
            <a:endParaRPr lang="cs-CZ" sz="2400" dirty="0" smtClean="0"/>
          </a:p>
          <a:p>
            <a:pPr marL="0" indent="0">
              <a:buNone/>
            </a:pPr>
            <a:endParaRPr lang="cs-CZ" sz="600" dirty="0" smtClean="0"/>
          </a:p>
          <a:p>
            <a:r>
              <a:rPr lang="cs-CZ" sz="2400" dirty="0" smtClean="0"/>
              <a:t>informace z českých a vybraných zahraničních internetových serverů</a:t>
            </a:r>
          </a:p>
          <a:p>
            <a:pPr marL="0" indent="0">
              <a:buNone/>
            </a:pPr>
            <a:endParaRPr lang="cs-CZ" sz="600" dirty="0"/>
          </a:p>
          <a:p>
            <a:r>
              <a:rPr lang="cs-CZ" sz="2400" dirty="0" smtClean="0"/>
              <a:t>články </a:t>
            </a:r>
            <a:r>
              <a:rPr lang="cs-CZ" sz="2400" dirty="0"/>
              <a:t>z denního tisku jsou přístupné již od 7.00 hodin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v </a:t>
            </a:r>
            <a:r>
              <a:rPr lang="cs-CZ" sz="2400" dirty="0"/>
              <a:t>den </a:t>
            </a:r>
            <a:r>
              <a:rPr lang="cs-CZ" sz="2400" dirty="0" smtClean="0"/>
              <a:t>vydání</a:t>
            </a:r>
          </a:p>
          <a:p>
            <a:pPr marL="0" indent="0">
              <a:buNone/>
            </a:pPr>
            <a:endParaRPr lang="cs-CZ" sz="600" dirty="0" smtClean="0"/>
          </a:p>
          <a:p>
            <a:r>
              <a:rPr lang="cs-CZ" sz="2400" dirty="0"/>
              <a:t>a</a:t>
            </a:r>
            <a:r>
              <a:rPr lang="cs-CZ" sz="2400" dirty="0" smtClean="0"/>
              <a:t>rchiv od roku 1996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682883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94849"/>
            <a:ext cx="7577790" cy="556315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hledání</a:t>
            </a:r>
            <a:endParaRPr lang="cs-CZ" sz="1600" dirty="0"/>
          </a:p>
        </p:txBody>
      </p:sp>
      <p:sp>
        <p:nvSpPr>
          <p:cNvPr id="5" name="Obdélník 4"/>
          <p:cNvSpPr/>
          <p:nvPr/>
        </p:nvSpPr>
        <p:spPr>
          <a:xfrm>
            <a:off x="275739" y="2636912"/>
            <a:ext cx="1512169" cy="288032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11" name="Zaoblený obdélníkový popisek 6"/>
          <p:cNvSpPr/>
          <p:nvPr/>
        </p:nvSpPr>
        <p:spPr>
          <a:xfrm>
            <a:off x="3851920" y="2312876"/>
            <a:ext cx="2232248" cy="792088"/>
          </a:xfrm>
          <a:prstGeom prst="wedgeRoundRectCallout">
            <a:avLst>
              <a:gd name="adj1" fmla="val -33545"/>
              <a:gd name="adj2" fmla="val 97811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</a:t>
            </a:r>
            <a:r>
              <a:rPr lang="cs-CZ" dirty="0" smtClean="0">
                <a:solidFill>
                  <a:schemeClr val="tx1"/>
                </a:solidFill>
              </a:rPr>
              <a:t>ole pro zadání klíčových slov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2" name="Zaoblený obdélníkový popisek 6"/>
          <p:cNvSpPr/>
          <p:nvPr/>
        </p:nvSpPr>
        <p:spPr>
          <a:xfrm>
            <a:off x="4355976" y="5157192"/>
            <a:ext cx="2304256" cy="1008112"/>
          </a:xfrm>
          <a:prstGeom prst="wedgeRoundRectCallout">
            <a:avLst>
              <a:gd name="adj1" fmla="val -66910"/>
              <a:gd name="adj2" fmla="val -36754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nastavení dalších kritérií dotazu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640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88" y="1772816"/>
            <a:ext cx="8186616" cy="447118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výsledky hledání</a:t>
            </a:r>
            <a:endParaRPr lang="cs-CZ" dirty="0"/>
          </a:p>
        </p:txBody>
      </p:sp>
      <p:sp>
        <p:nvSpPr>
          <p:cNvPr id="7" name="Zaoblený obdélníkový popisek 6"/>
          <p:cNvSpPr/>
          <p:nvPr/>
        </p:nvSpPr>
        <p:spPr>
          <a:xfrm>
            <a:off x="6300192" y="1484784"/>
            <a:ext cx="1656184" cy="1080120"/>
          </a:xfrm>
          <a:prstGeom prst="wedgeRoundRectCallout">
            <a:avLst>
              <a:gd name="adj1" fmla="val 68105"/>
              <a:gd name="adj2" fmla="val 49341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lišta pro práci s článkem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Zaoblený obdélníkový popisek 6"/>
          <p:cNvSpPr/>
          <p:nvPr/>
        </p:nvSpPr>
        <p:spPr>
          <a:xfrm>
            <a:off x="683568" y="3068960"/>
            <a:ext cx="1728192" cy="1233599"/>
          </a:xfrm>
          <a:prstGeom prst="wedgeRoundRectCallout">
            <a:avLst>
              <a:gd name="adj1" fmla="val -31965"/>
              <a:gd name="adj2" fmla="val -80691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k</a:t>
            </a:r>
            <a:r>
              <a:rPr lang="cs-CZ" dirty="0" smtClean="0">
                <a:solidFill>
                  <a:schemeClr val="tx1"/>
                </a:solidFill>
              </a:rPr>
              <a:t>liknutím na název článku se zobrazí plný text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800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4" y="1997174"/>
            <a:ext cx="9477375" cy="68961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424936" cy="1431032"/>
          </a:xfrm>
        </p:spPr>
        <p:txBody>
          <a:bodyPr/>
          <a:lstStyle/>
          <a:p>
            <a:r>
              <a:rPr lang="cs-CZ" sz="4000" dirty="0" smtClean="0"/>
              <a:t>Zobrazení celých vydání novin a časopisů za posledních 14 dnů     </a:t>
            </a:r>
            <a:endParaRPr lang="cs-CZ" sz="4000" dirty="0"/>
          </a:p>
        </p:txBody>
      </p:sp>
      <p:sp>
        <p:nvSpPr>
          <p:cNvPr id="4" name="Zaoblený obdélníkový popisek 3"/>
          <p:cNvSpPr/>
          <p:nvPr/>
        </p:nvSpPr>
        <p:spPr>
          <a:xfrm>
            <a:off x="1115616" y="5333045"/>
            <a:ext cx="2952328" cy="1152128"/>
          </a:xfrm>
          <a:prstGeom prst="wedgeRoundRectCallout">
            <a:avLst>
              <a:gd name="adj1" fmla="val 38761"/>
              <a:gd name="adj2" fmla="val -78328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v</a:t>
            </a:r>
            <a:r>
              <a:rPr lang="cs-CZ" dirty="0" smtClean="0">
                <a:solidFill>
                  <a:schemeClr val="tx1"/>
                </a:solidFill>
              </a:rPr>
              <a:t>olba vydání, rubriky a stran ze zdrojových médií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653898" y="3645024"/>
            <a:ext cx="2052228" cy="432048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007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13792"/>
            <a:ext cx="8712968" cy="1431032"/>
          </a:xfrm>
        </p:spPr>
        <p:txBody>
          <a:bodyPr/>
          <a:lstStyle/>
          <a:p>
            <a:r>
              <a:rPr lang="cs-CZ" sz="4000" dirty="0" smtClean="0"/>
              <a:t>Vyhledané články podle zvolených kritérií</a:t>
            </a:r>
            <a:endParaRPr lang="cs-CZ" sz="4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37" y="1872816"/>
            <a:ext cx="15973425" cy="870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712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50" y="1556792"/>
            <a:ext cx="9686925" cy="860107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sledovaných médií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419872" y="2417034"/>
            <a:ext cx="1512168" cy="530628"/>
          </a:xfrm>
          <a:prstGeom prst="rect">
            <a:avLst/>
          </a:prstGeom>
          <a:solidFill>
            <a:schemeClr val="bg1">
              <a:alpha val="0"/>
            </a:scheme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6" name="Zaoblený obdélníkový popisek 5"/>
          <p:cNvSpPr/>
          <p:nvPr/>
        </p:nvSpPr>
        <p:spPr>
          <a:xfrm>
            <a:off x="3600328" y="5317269"/>
            <a:ext cx="1656184" cy="1080120"/>
          </a:xfrm>
          <a:prstGeom prst="wedgeRoundRectCallout">
            <a:avLst>
              <a:gd name="adj1" fmla="val -72167"/>
              <a:gd name="adj2" fmla="val -28483"/>
              <a:gd name="adj3" fmla="val 16667"/>
            </a:avLst>
          </a:prstGeom>
          <a:solidFill>
            <a:schemeClr val="bg1"/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typy sledovaných médií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4081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VSE">
  <a:themeElements>
    <a:clrScheme name="vnitrni_strank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nitrni_stran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76200"/>
      </a:spPr>
      <a:bodyPr rtlCol="0" anchor="ctr"/>
      <a:lstStyle>
        <a:defPPr>
          <a:defRPr dirty="0" smtClean="0">
            <a:solidFill>
              <a:schemeClr val="tx1"/>
            </a:solidFill>
          </a:defRPr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>
    <a:extraClrScheme>
      <a:clrScheme name="vnitrni_stran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itrni_strank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itrni_strank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VSE</Template>
  <TotalTime>3043</TotalTime>
  <Words>170</Words>
  <Application>Microsoft Office PowerPoint</Application>
  <PresentationFormat>Předvádění na obrazovce (4:3)</PresentationFormat>
  <Paragraphs>36</Paragraphs>
  <Slides>11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</vt:lpstr>
      <vt:lpstr>VSE</vt:lpstr>
      <vt:lpstr>ANOPRESS IT </vt:lpstr>
      <vt:lpstr>knihovna.vse.cz/zdroje</vt:lpstr>
      <vt:lpstr>Prezentace aplikace PowerPoint</vt:lpstr>
      <vt:lpstr>Co obsahuje ANOPRESS IT</vt:lpstr>
      <vt:lpstr>Základní hledání</vt:lpstr>
      <vt:lpstr>Práce s výsledky hledání</vt:lpstr>
      <vt:lpstr>Zobrazení celých vydání novin a časopisů za posledních 14 dnů     </vt:lpstr>
      <vt:lpstr>Vyhledané články podle zvolených kritérií</vt:lpstr>
      <vt:lpstr>Přehled sledovaných médií</vt:lpstr>
      <vt:lpstr>Prezentace aplikace PowerPoint</vt:lpstr>
      <vt:lpstr>Přístup do databáze: knihovna.vse.cz/zdroje   Konzultace a poradenství: Centrum informačních a  knihovnických služeb VŠE  i-servis@vse.cz</vt:lpstr>
    </vt:vector>
  </TitlesOfParts>
  <Company>VSE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NOBODY</dc:creator>
  <cp:lastModifiedBy>Ivana Reznerová</cp:lastModifiedBy>
  <cp:revision>307</cp:revision>
  <dcterms:created xsi:type="dcterms:W3CDTF">2011-08-15T11:01:02Z</dcterms:created>
  <dcterms:modified xsi:type="dcterms:W3CDTF">2018-11-23T08:15:24Z</dcterms:modified>
</cp:coreProperties>
</file>