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2" r:id="rId3"/>
    <p:sldId id="301" r:id="rId4"/>
    <p:sldId id="308" r:id="rId5"/>
    <p:sldId id="309" r:id="rId6"/>
    <p:sldId id="311" r:id="rId7"/>
    <p:sldId id="303" r:id="rId8"/>
    <p:sldId id="304" r:id="rId9"/>
    <p:sldId id="305" r:id="rId10"/>
    <p:sldId id="324" r:id="rId11"/>
    <p:sldId id="325" r:id="rId12"/>
    <p:sldId id="316" r:id="rId13"/>
    <p:sldId id="319" r:id="rId14"/>
    <p:sldId id="320" r:id="rId15"/>
    <p:sldId id="321" r:id="rId16"/>
    <p:sldId id="322" r:id="rId17"/>
    <p:sldId id="313" r:id="rId18"/>
    <p:sldId id="314" r:id="rId19"/>
    <p:sldId id="315" r:id="rId20"/>
    <p:sldId id="317" r:id="rId21"/>
    <p:sldId id="323" r:id="rId22"/>
    <p:sldId id="27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7469" autoAdjust="0"/>
  </p:normalViewPr>
  <p:slideViewPr>
    <p:cSldViewPr>
      <p:cViewPr varScale="1">
        <p:scale>
          <a:sx n="95" d="100"/>
          <a:sy n="95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20.11.2013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20.11.2013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Databáze obsahuje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 digitalizovaných plných textů článků z různých oborů – antropologie, ekologie, ekonomika, filosofie, finance, historie, literatura, matematika, politické vědy, sociologie, statistika...).  Zastoupené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obory se liší v závislosti na předplacené kolekce.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 má zaplacený přístup do kolekcí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I, II a 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35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aseline="0" dirty="0" smtClean="0"/>
              <a:t>Údaje o Impakt faktoru za rok 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35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1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Nutno mít založený</a:t>
            </a:r>
            <a:r>
              <a:rPr lang="cs-CZ" baseline="0" dirty="0" smtClean="0"/>
              <a:t> účet.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36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Hledáme</a:t>
            </a:r>
            <a:r>
              <a:rPr lang="cs-CZ" baseline="0" dirty="0" smtClean="0"/>
              <a:t> články o problematice nezaměstnanosti mladých lidí ve střední Evropě, ale ne v České republice.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JSTOR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/>
          <a:lstStyle/>
          <a:p>
            <a:r>
              <a:rPr lang="cs-CZ" sz="2400" b="1" dirty="0" smtClean="0"/>
              <a:t>Mgr. Alena Doláková</a:t>
            </a:r>
          </a:p>
          <a:p>
            <a:r>
              <a:rPr lang="cs-CZ" sz="2400" dirty="0" smtClean="0"/>
              <a:t>Centrum informačních a knihovnických služeb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749" y="1916832"/>
            <a:ext cx="21305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844824"/>
            <a:ext cx="9144000" cy="62774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jednoduché hledání (Beta </a:t>
            </a:r>
            <a:r>
              <a:rPr lang="cs-CZ" dirty="0" err="1" smtClean="0"/>
              <a:t>Search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aoblený obdélníkový popisek 8"/>
          <p:cNvSpPr/>
          <p:nvPr/>
        </p:nvSpPr>
        <p:spPr>
          <a:xfrm>
            <a:off x="6444208" y="2996952"/>
            <a:ext cx="2376264" cy="697240"/>
          </a:xfrm>
          <a:prstGeom prst="wedgeRoundRectCallout">
            <a:avLst>
              <a:gd name="adj1" fmla="val -75896"/>
              <a:gd name="adj2" fmla="val 13820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jednoduché hledání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8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690"/>
            <a:ext cx="9144000" cy="6269758"/>
          </a:xfrm>
          <a:prstGeom prst="rect">
            <a:avLst/>
          </a:prstGeom>
        </p:spPr>
      </p:pic>
      <p:sp>
        <p:nvSpPr>
          <p:cNvPr id="6" name="Zaoblený obdélníkový popisek 26"/>
          <p:cNvSpPr/>
          <p:nvPr/>
        </p:nvSpPr>
        <p:spPr>
          <a:xfrm>
            <a:off x="683568" y="2172580"/>
            <a:ext cx="2232248" cy="680356"/>
          </a:xfrm>
          <a:prstGeom prst="wedgeRoundRectCallout">
            <a:avLst>
              <a:gd name="adj1" fmla="val -40373"/>
              <a:gd name="adj2" fmla="val 13877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mezení výsledků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26"/>
          <p:cNvSpPr/>
          <p:nvPr/>
        </p:nvSpPr>
        <p:spPr>
          <a:xfrm>
            <a:off x="3779912" y="2348880"/>
            <a:ext cx="2664296" cy="597614"/>
          </a:xfrm>
          <a:prstGeom prst="wedgeRoundRectCallout">
            <a:avLst>
              <a:gd name="adj1" fmla="val -68401"/>
              <a:gd name="adj2" fmla="val 10517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řazení výsledků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26"/>
          <p:cNvSpPr/>
          <p:nvPr/>
        </p:nvSpPr>
        <p:spPr>
          <a:xfrm>
            <a:off x="3851920" y="4365104"/>
            <a:ext cx="2232248" cy="864096"/>
          </a:xfrm>
          <a:prstGeom prst="wedgeRoundRectCallout">
            <a:avLst>
              <a:gd name="adj1" fmla="val 57102"/>
              <a:gd name="adj2" fmla="val -9370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náhled záznamu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a práce s ním</a:t>
            </a:r>
          </a:p>
        </p:txBody>
      </p:sp>
    </p:spTree>
    <p:extLst>
      <p:ext uri="{BB962C8B-B14F-4D97-AF65-F5344CB8AC3E}">
        <p14:creationId xmlns:p14="http://schemas.microsoft.com/office/powerpoint/2010/main" val="1331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>
          <a:xfrm>
            <a:off x="0" y="1476443"/>
            <a:ext cx="9144000" cy="5633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není v JSTOR dostupný, ale…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347864" y="4024227"/>
            <a:ext cx="2592288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4860032" y="1556792"/>
            <a:ext cx="3384376" cy="1215955"/>
          </a:xfrm>
          <a:prstGeom prst="wedgeRoundRectCallout">
            <a:avLst>
              <a:gd name="adj1" fmla="val -54741"/>
              <a:gd name="adj2" fmla="val 14105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článek je dostupný mimo databázi JSTOR (ale nemusí být vždy dostupný prostřednictvím zdrojů VŠE)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91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70834"/>
            <a:ext cx="91154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 záznamů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22661" y="3429000"/>
            <a:ext cx="321036" cy="32745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18516" y="4109658"/>
            <a:ext cx="321036" cy="32745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8516" y="4757730"/>
            <a:ext cx="321036" cy="32745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55577" y="3027101"/>
            <a:ext cx="445908" cy="28302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7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352928" cy="6553597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4211960" y="1760375"/>
            <a:ext cx="2952328" cy="1215955"/>
          </a:xfrm>
          <a:prstGeom prst="wedgeRoundRectCallout">
            <a:avLst>
              <a:gd name="adj1" fmla="val -68572"/>
              <a:gd name="adj2" fmla="val 9181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zřízení účtu je zcela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zdarma a slouží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ke správě uložených záznamů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>
          <a:xfrm>
            <a:off x="195260" y="505651"/>
            <a:ext cx="8753475" cy="635234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453972" y="2924944"/>
            <a:ext cx="1974012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uložených záznamů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" y="1193085"/>
            <a:ext cx="840609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/>
        </p:blipFill>
        <p:spPr bwMode="auto">
          <a:xfrm>
            <a:off x="-108520" y="1196752"/>
            <a:ext cx="915646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Zasílání </a:t>
            </a:r>
            <a:r>
              <a:rPr lang="cs-CZ" dirty="0" err="1" smtClean="0"/>
              <a:t>info</a:t>
            </a:r>
            <a:r>
              <a:rPr lang="cs-CZ" dirty="0" smtClean="0"/>
              <a:t> o novinkách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709211" y="2204864"/>
            <a:ext cx="2327285" cy="151216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3059832" y="1297579"/>
            <a:ext cx="3196514" cy="1215955"/>
          </a:xfrm>
          <a:prstGeom prst="wedgeRoundRectCallout">
            <a:avLst>
              <a:gd name="adj1" fmla="val 59084"/>
              <a:gd name="adj2" fmla="val 7860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zasílání </a:t>
            </a:r>
            <a:r>
              <a:rPr lang="cs-CZ" dirty="0" err="1" smtClean="0">
                <a:solidFill>
                  <a:schemeClr val="tx1"/>
                </a:solidFill>
              </a:rPr>
              <a:t>info</a:t>
            </a:r>
            <a:r>
              <a:rPr lang="cs-CZ" dirty="0" smtClean="0">
                <a:solidFill>
                  <a:schemeClr val="tx1"/>
                </a:solidFill>
              </a:rPr>
              <a:t> o nových přidaných článků na základě daného dotazu hledání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" y="1298994"/>
            <a:ext cx="9144000" cy="55863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3855" y="2318397"/>
            <a:ext cx="780809" cy="79208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6521" y="4365104"/>
            <a:ext cx="4115439" cy="122413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2244725" y="1556792"/>
            <a:ext cx="2367295" cy="761605"/>
          </a:xfrm>
          <a:prstGeom prst="wedgeRoundRectCallout">
            <a:avLst>
              <a:gd name="adj1" fmla="val -65005"/>
              <a:gd name="adj2" fmla="val 8673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oužití booleovských operátorů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545911" y="3110485"/>
            <a:ext cx="2304256" cy="1180107"/>
          </a:xfrm>
          <a:prstGeom prst="wedgeRoundRectCallout">
            <a:avLst>
              <a:gd name="adj1" fmla="val -57251"/>
              <a:gd name="adj2" fmla="val 8997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omezení vyhledávání dle typu dokumentu, data a jazyka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0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746"/>
            <a:ext cx="9144000" cy="57032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Prohlížení časopisů dle oborů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3491880" y="1340768"/>
            <a:ext cx="2736304" cy="1008112"/>
          </a:xfrm>
          <a:prstGeom prst="wedgeRoundRectCallout">
            <a:avLst>
              <a:gd name="adj1" fmla="val -84325"/>
              <a:gd name="adj2" fmla="val -3170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 prohlížení také dle názvu a vydavatele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9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droje-obraz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3"/>
            <a:ext cx="9144000" cy="806506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</a:t>
            </a:r>
            <a:r>
              <a:rPr lang="cs-CZ" dirty="0" err="1" smtClean="0"/>
              <a:t>vse.cz</a:t>
            </a:r>
            <a:r>
              <a:rPr lang="cs-CZ" dirty="0" smtClean="0"/>
              <a:t>/zdroje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>
          <a:xfrm>
            <a:off x="26906" y="404664"/>
            <a:ext cx="6110760" cy="646547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9512" y="4300151"/>
            <a:ext cx="1152128" cy="256309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6516216" cy="520777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699792" y="2825552"/>
            <a:ext cx="462140" cy="40324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5919953" y="1050297"/>
            <a:ext cx="3096344" cy="1224135"/>
          </a:xfrm>
          <a:prstGeom prst="wedgeRoundRectCallout">
            <a:avLst>
              <a:gd name="adj1" fmla="val -70326"/>
              <a:gd name="adj2" fmla="val 10680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záznamy označené křížkem nejsou dostupné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plnotextovém formátu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676457" cy="6858000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3347864" y="1844824"/>
            <a:ext cx="3096344" cy="1224135"/>
          </a:xfrm>
          <a:prstGeom prst="wedgeRoundRectCallout">
            <a:avLst>
              <a:gd name="adj1" fmla="val -70326"/>
              <a:gd name="adj2" fmla="val 10680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čísla dostupná prostřednictvím externího linku (ale ne vždy v rámci licencí VŠE!)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3419872" y="4509120"/>
            <a:ext cx="3096344" cy="1224135"/>
          </a:xfrm>
          <a:prstGeom prst="wedgeRoundRectCallout">
            <a:avLst>
              <a:gd name="adj1" fmla="val -70326"/>
              <a:gd name="adj2" fmla="val 10680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čísla dostupná </a:t>
            </a:r>
            <a:r>
              <a:rPr lang="cs-CZ" dirty="0" err="1" smtClean="0">
                <a:solidFill>
                  <a:schemeClr val="tx1"/>
                </a:solidFill>
              </a:rPr>
              <a:t>plnotextově</a:t>
            </a:r>
            <a:r>
              <a:rPr lang="cs-CZ" dirty="0" smtClean="0">
                <a:solidFill>
                  <a:schemeClr val="tx1"/>
                </a:solidFill>
              </a:rPr>
              <a:t> prostřednictvím JSTOR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www.</a:t>
            </a:r>
            <a:r>
              <a:rPr lang="cs-CZ" sz="3600" b="0" dirty="0" err="1" smtClean="0"/>
              <a:t>vse.cz</a:t>
            </a:r>
            <a:r>
              <a:rPr lang="cs-CZ" sz="3600" b="0" dirty="0" smtClean="0"/>
              <a:t>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</a:t>
            </a:r>
            <a:r>
              <a:rPr lang="cs-CZ" sz="3600" b="0" dirty="0" err="1" smtClean="0"/>
              <a:t>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827584" y="620688"/>
            <a:ext cx="71389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</a:t>
            </a:r>
            <a:r>
              <a:rPr kumimoji="0" lang="cs-CZ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vse.cz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/zdroje</a:t>
            </a:r>
            <a:endParaRPr kumimoji="0" lang="cs-CZ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zdroje-obraz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0888" y="-8740352"/>
            <a:ext cx="18722080" cy="16512985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2981237" y="3429000"/>
            <a:ext cx="1656184" cy="1080120"/>
          </a:xfrm>
          <a:prstGeom prst="wedgeRoundRectCallout">
            <a:avLst>
              <a:gd name="adj1" fmla="val -44846"/>
              <a:gd name="adj2" fmla="val 9212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plnotextová databáze</a:t>
            </a:r>
          </a:p>
          <a:p>
            <a:endParaRPr lang="cs-CZ" dirty="0"/>
          </a:p>
          <a:p>
            <a:r>
              <a:rPr lang="cs-CZ" dirty="0" smtClean="0"/>
              <a:t>obchod, finance, ekonomika, statistika</a:t>
            </a:r>
          </a:p>
          <a:p>
            <a:endParaRPr lang="cs-CZ" dirty="0" smtClean="0"/>
          </a:p>
          <a:p>
            <a:r>
              <a:rPr lang="cs-CZ" dirty="0" smtClean="0"/>
              <a:t>humanitní obory - antropologie, filozofie, historie, lingvistika, literatura, sociologie</a:t>
            </a:r>
          </a:p>
          <a:p>
            <a:endParaRPr lang="cs-CZ" dirty="0" smtClean="0"/>
          </a:p>
          <a:p>
            <a:r>
              <a:rPr lang="cs-CZ" dirty="0" smtClean="0"/>
              <a:t>přírodní obory – biologie, ekologie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22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nejnovější články jsou dostupné na úrovni abstraktů</a:t>
            </a:r>
          </a:p>
          <a:p>
            <a:endParaRPr lang="cs-CZ" dirty="0" smtClean="0"/>
          </a:p>
          <a:p>
            <a:r>
              <a:rPr lang="cs-CZ" dirty="0" smtClean="0"/>
              <a:t>plné texty se zpožděním 3 – 5 let</a:t>
            </a:r>
          </a:p>
          <a:p>
            <a:endParaRPr lang="cs-CZ" dirty="0" smtClean="0"/>
          </a:p>
          <a:p>
            <a:r>
              <a:rPr lang="cs-CZ" dirty="0" smtClean="0"/>
              <a:t>obsahuje digitalizované časopisy od prvního čísla (např. časopis Science od r. 1880)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4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 v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Journal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Economic</a:t>
            </a:r>
            <a:r>
              <a:rPr lang="cs-CZ" sz="2400" dirty="0" smtClean="0"/>
              <a:t> </a:t>
            </a:r>
            <a:r>
              <a:rPr lang="cs-CZ" sz="2400" dirty="0" err="1" smtClean="0"/>
              <a:t>Literature</a:t>
            </a:r>
            <a:r>
              <a:rPr lang="cs-CZ" sz="2400" dirty="0" smtClean="0"/>
              <a:t> – IF </a:t>
            </a:r>
            <a:r>
              <a:rPr lang="cs-CZ" sz="2400" dirty="0"/>
              <a:t>6.667 </a:t>
            </a:r>
            <a:endParaRPr lang="cs-CZ" sz="2400" dirty="0" smtClean="0"/>
          </a:p>
          <a:p>
            <a:r>
              <a:rPr lang="en-US" sz="2400" dirty="0" smtClean="0"/>
              <a:t>The Academy of Management Journal</a:t>
            </a:r>
            <a:r>
              <a:rPr lang="cs-CZ" sz="2400" dirty="0" smtClean="0"/>
              <a:t> – </a:t>
            </a:r>
            <a:r>
              <a:rPr lang="cs-CZ" sz="2400" dirty="0"/>
              <a:t>IF 5.906 </a:t>
            </a:r>
            <a:endParaRPr lang="cs-CZ" sz="2400" dirty="0" smtClean="0"/>
          </a:p>
          <a:p>
            <a:r>
              <a:rPr lang="cs-CZ" sz="2400" dirty="0" smtClean="0"/>
              <a:t>Management Science - IF 1.859   </a:t>
            </a:r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American</a:t>
            </a:r>
            <a:r>
              <a:rPr lang="cs-CZ" sz="2400" dirty="0" smtClean="0"/>
              <a:t> </a:t>
            </a:r>
            <a:r>
              <a:rPr lang="cs-CZ" sz="2400" dirty="0" err="1" smtClean="0"/>
              <a:t>Economic</a:t>
            </a:r>
            <a:r>
              <a:rPr lang="cs-CZ" sz="2400" dirty="0" smtClean="0"/>
              <a:t> </a:t>
            </a:r>
            <a:r>
              <a:rPr lang="cs-CZ" sz="2400" dirty="0" err="1" smtClean="0"/>
              <a:t>Review</a:t>
            </a:r>
            <a:r>
              <a:rPr lang="cs-CZ" sz="2400" dirty="0" smtClean="0"/>
              <a:t> – IF </a:t>
            </a:r>
            <a:r>
              <a:rPr lang="cs-CZ" sz="2400" dirty="0"/>
              <a:t>2.792 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Review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Financial</a:t>
            </a:r>
            <a:r>
              <a:rPr lang="cs-CZ" sz="2400" dirty="0" smtClean="0"/>
              <a:t> </a:t>
            </a:r>
            <a:r>
              <a:rPr lang="cs-CZ" sz="2400" dirty="0" err="1" smtClean="0"/>
              <a:t>Studies</a:t>
            </a:r>
            <a:r>
              <a:rPr lang="cs-CZ" sz="2400" dirty="0" smtClean="0"/>
              <a:t> – IF </a:t>
            </a:r>
            <a:r>
              <a:rPr lang="cs-CZ" sz="2400" dirty="0"/>
              <a:t>3.256 </a:t>
            </a:r>
            <a:endParaRPr lang="cs-CZ" sz="2400" dirty="0" smtClean="0"/>
          </a:p>
          <a:p>
            <a:r>
              <a:rPr lang="cs-CZ" sz="2400" dirty="0" err="1" smtClean="0"/>
              <a:t>Journal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Finance – IF </a:t>
            </a:r>
            <a:r>
              <a:rPr lang="cs-CZ" sz="2400" dirty="0"/>
              <a:t>4.333   </a:t>
            </a:r>
            <a:endParaRPr lang="cs-CZ" sz="2400" dirty="0" smtClean="0"/>
          </a:p>
          <a:p>
            <a:r>
              <a:rPr lang="en-US" sz="2400" dirty="0" smtClean="0"/>
              <a:t>Journal of the American Statistical Assoc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IF </a:t>
            </a:r>
            <a:r>
              <a:rPr lang="cs-CZ" sz="2400" dirty="0"/>
              <a:t>1.834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Statistical Science </a:t>
            </a:r>
            <a:r>
              <a:rPr lang="cs-CZ" sz="2400" dirty="0" smtClean="0"/>
              <a:t>- </a:t>
            </a:r>
            <a:r>
              <a:rPr lang="en-US" sz="2400" dirty="0" smtClean="0"/>
              <a:t>IF </a:t>
            </a:r>
            <a:r>
              <a:rPr lang="cs-CZ" sz="2400" dirty="0"/>
              <a:t>2.239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44295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27203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5880938" y="1127648"/>
            <a:ext cx="2376264" cy="697240"/>
          </a:xfrm>
          <a:prstGeom prst="wedgeRoundRectCallout">
            <a:avLst>
              <a:gd name="adj1" fmla="val -78934"/>
              <a:gd name="adj2" fmla="val 10542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jednoduché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660232" y="4213336"/>
            <a:ext cx="2376264" cy="864096"/>
          </a:xfrm>
          <a:prstGeom prst="wedgeRoundRectCallout">
            <a:avLst>
              <a:gd name="adj1" fmla="val -71528"/>
              <a:gd name="adj2" fmla="val 12448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prohlížení časopisů dle oborů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12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b="16517"/>
          <a:stretch/>
        </p:blipFill>
        <p:spPr>
          <a:xfrm>
            <a:off x="0" y="1208770"/>
            <a:ext cx="9144000" cy="5618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sp>
        <p:nvSpPr>
          <p:cNvPr id="23" name="Zaoblený obdélníkový popisek 22"/>
          <p:cNvSpPr/>
          <p:nvPr/>
        </p:nvSpPr>
        <p:spPr>
          <a:xfrm>
            <a:off x="4119039" y="2194042"/>
            <a:ext cx="2430145" cy="524672"/>
          </a:xfrm>
          <a:prstGeom prst="wedgeRoundRectCallout">
            <a:avLst>
              <a:gd name="adj1" fmla="val -86969"/>
              <a:gd name="adj2" fmla="val 2760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druhy dokumentů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2082" y="2704430"/>
            <a:ext cx="1436360" cy="36453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5" name="Zaoblený obdélníkový popisek 24"/>
          <p:cNvSpPr/>
          <p:nvPr/>
        </p:nvSpPr>
        <p:spPr>
          <a:xfrm>
            <a:off x="1403648" y="1268760"/>
            <a:ext cx="2952328" cy="923090"/>
          </a:xfrm>
          <a:prstGeom prst="wedgeRoundRectCallout">
            <a:avLst>
              <a:gd name="adj1" fmla="val -53918"/>
              <a:gd name="adj2" fmla="val 10098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záznamy, ke kterým máme plnotextový přístup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83568" y="3068960"/>
            <a:ext cx="1728192" cy="28085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7" name="Zaoblený obdélníkový popisek 26"/>
          <p:cNvSpPr/>
          <p:nvPr/>
        </p:nvSpPr>
        <p:spPr>
          <a:xfrm>
            <a:off x="3923928" y="3068960"/>
            <a:ext cx="2232248" cy="561701"/>
          </a:xfrm>
          <a:prstGeom prst="wedgeRoundRectCallout">
            <a:avLst>
              <a:gd name="adj1" fmla="val -92655"/>
              <a:gd name="adj2" fmla="val -2000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ráce se záznamy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9"/>
          <a:stretch/>
        </p:blipFill>
        <p:spPr>
          <a:xfrm>
            <a:off x="-25590" y="1163077"/>
            <a:ext cx="9144000" cy="56949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hledání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843808" y="1155039"/>
            <a:ext cx="2501244" cy="762865"/>
          </a:xfrm>
          <a:prstGeom prst="wedgeRoundRectCallout">
            <a:avLst>
              <a:gd name="adj1" fmla="val 51290"/>
              <a:gd name="adj2" fmla="val 11418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PDF, práce s citací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(vytvoření, export)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0" y="1460687"/>
            <a:ext cx="2592288" cy="474802"/>
          </a:xfrm>
          <a:prstGeom prst="wedgeRoundRectCallout">
            <a:avLst>
              <a:gd name="adj1" fmla="val 36654"/>
              <a:gd name="adj2" fmla="val 17941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stabilní URL článku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>
            <a:off x="2941022" y="2613548"/>
            <a:ext cx="2808312" cy="1080120"/>
          </a:xfrm>
          <a:prstGeom prst="wedgeRoundRectCallout">
            <a:avLst>
              <a:gd name="adj1" fmla="val 90367"/>
              <a:gd name="adj2" fmla="val -3106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články, které citují tento článek v JSTOR;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články od autora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3050314" y="4077072"/>
            <a:ext cx="2589729" cy="936104"/>
          </a:xfrm>
          <a:prstGeom prst="wedgeRoundRectCallout">
            <a:avLst>
              <a:gd name="adj1" fmla="val 98553"/>
              <a:gd name="adj2" fmla="val -8067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propojení s Google </a:t>
            </a:r>
            <a:r>
              <a:rPr lang="cs-CZ" dirty="0" err="1" smtClean="0">
                <a:solidFill>
                  <a:schemeClr val="tx1"/>
                </a:solidFill>
              </a:rPr>
              <a:t>Scholar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3501</TotalTime>
  <Words>336</Words>
  <Application>Microsoft Office PowerPoint</Application>
  <PresentationFormat>Předvádění na obrazovce (4:3)</PresentationFormat>
  <Paragraphs>81</Paragraphs>
  <Slides>22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VSE</vt:lpstr>
      <vt:lpstr>JSTOR</vt:lpstr>
      <vt:lpstr>www.vse.cz/zdroje</vt:lpstr>
      <vt:lpstr>Prezentace aplikace PowerPoint</vt:lpstr>
      <vt:lpstr>Co je JSTOR</vt:lpstr>
      <vt:lpstr>Co je JSTOR</vt:lpstr>
      <vt:lpstr>Časopisy v JSTOR</vt:lpstr>
      <vt:lpstr>Jednoduché hledání</vt:lpstr>
      <vt:lpstr>Výsledky hledání</vt:lpstr>
      <vt:lpstr>Výsledek hledání</vt:lpstr>
      <vt:lpstr>Nové jednoduché hledání (Beta Search)</vt:lpstr>
      <vt:lpstr>Výsledky hledání</vt:lpstr>
      <vt:lpstr>Článek není v JSTOR dostupný, ale…</vt:lpstr>
      <vt:lpstr>Ukládání záznamů</vt:lpstr>
      <vt:lpstr>Prezentace aplikace PowerPoint</vt:lpstr>
      <vt:lpstr>Prezentace aplikace PowerPoint</vt:lpstr>
      <vt:lpstr>Správa uložených záznamů</vt:lpstr>
      <vt:lpstr>Zasílání info o novinkách</vt:lpstr>
      <vt:lpstr>Pokročilé hledání</vt:lpstr>
      <vt:lpstr>Prohlížení časopisů dle oborů</vt:lpstr>
      <vt:lpstr>Prezentace aplikace PowerPoint</vt:lpstr>
      <vt:lpstr>Prezentace aplikace PowerPoint</vt:lpstr>
      <vt:lpstr>Přístup do databáze:  www.vse.cz/zdroje   Konzultace a poradenství:  Centrum informačních a  knihovnických služeb VŠE  i-servis@vse.cz</vt:lpstr>
    </vt:vector>
  </TitlesOfParts>
  <Company>VSE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Alena Doláková</cp:lastModifiedBy>
  <cp:revision>350</cp:revision>
  <dcterms:created xsi:type="dcterms:W3CDTF">2011-08-15T11:01:02Z</dcterms:created>
  <dcterms:modified xsi:type="dcterms:W3CDTF">2013-11-20T14:15:38Z</dcterms:modified>
</cp:coreProperties>
</file>