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322" r:id="rId3"/>
    <p:sldId id="309" r:id="rId4"/>
    <p:sldId id="310" r:id="rId5"/>
    <p:sldId id="312" r:id="rId6"/>
    <p:sldId id="313" r:id="rId7"/>
    <p:sldId id="330" r:id="rId8"/>
    <p:sldId id="318" r:id="rId9"/>
    <p:sldId id="323" r:id="rId10"/>
    <p:sldId id="321" r:id="rId11"/>
    <p:sldId id="324" r:id="rId12"/>
    <p:sldId id="325" r:id="rId13"/>
    <p:sldId id="315" r:id="rId14"/>
    <p:sldId id="276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4" autoAdjust="0"/>
    <p:restoredTop sz="87469" autoAdjust="0"/>
  </p:normalViewPr>
  <p:slideViewPr>
    <p:cSldViewPr>
      <p:cViewPr varScale="1">
        <p:scale>
          <a:sx n="97" d="100"/>
          <a:sy n="97" d="100"/>
        </p:scale>
        <p:origin x="10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281F0-7F6D-428B-BAF1-109C2C21FAAF}" type="datetimeFigureOut">
              <a:rPr lang="cs-CZ" smtClean="0"/>
              <a:pPr/>
              <a:t>18.06.2019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9E5F8-5BAF-4149-96D6-E2D3EBED4CB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334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6AC1B-AD01-4358-A2E0-F12D3ABE37FD}" type="datetimeFigureOut">
              <a:rPr lang="cs-CZ" smtClean="0"/>
              <a:pPr/>
              <a:t>18.06.2019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86B40-7B93-4B60-8497-011709E659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08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Oxford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Law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Citator</a:t>
            </a:r>
            <a:r>
              <a:rPr lang="cs-CZ" baseline="0" dirty="0" smtClean="0"/>
              <a:t> – propojí s dalšími zdroji v rámci předplacených informačních zdrojů od Oxford University </a:t>
            </a:r>
            <a:r>
              <a:rPr lang="cs-CZ" baseline="0" dirty="0" err="1" smtClean="0"/>
              <a:t>Press</a:t>
            </a:r>
            <a:r>
              <a:rPr lang="cs-CZ" baseline="0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612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Oxford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Law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Citator</a:t>
            </a:r>
            <a:r>
              <a:rPr lang="cs-CZ" baseline="0" dirty="0" smtClean="0"/>
              <a:t> – propojí s dalšími zdroji v rámci předplacených informačních zdrojů od Oxford University </a:t>
            </a:r>
            <a:r>
              <a:rPr lang="cs-CZ" baseline="0" dirty="0" err="1" smtClean="0"/>
              <a:t>Press</a:t>
            </a:r>
            <a:r>
              <a:rPr lang="cs-CZ" baseline="0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660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324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6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275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144016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Klepnutím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137202" cy="4464918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9339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1431032"/>
          </a:xfrm>
        </p:spPr>
        <p:txBody>
          <a:bodyPr/>
          <a:lstStyle/>
          <a:p>
            <a:r>
              <a:rPr lang="cs-CZ" dirty="0" smtClean="0"/>
              <a:t>Klepnutím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12387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3811587" cy="43929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91075" y="1988840"/>
            <a:ext cx="3813175" cy="43929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1431032"/>
          </a:xfrm>
        </p:spPr>
        <p:txBody>
          <a:bodyPr/>
          <a:lstStyle/>
          <a:p>
            <a:r>
              <a:rPr lang="cs-CZ" dirty="0" smtClean="0"/>
              <a:t>Klepnutím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91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387380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11854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13792"/>
            <a:ext cx="8136904" cy="143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LOREM IPSUM DOLOR</a:t>
            </a:r>
            <a:endParaRPr lang="cs-CZ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988840"/>
            <a:ext cx="8136706" cy="439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err="1" smtClean="0"/>
              <a:t>consectetuer</a:t>
            </a:r>
            <a:r>
              <a:rPr lang="cs-CZ" dirty="0" smtClean="0"/>
              <a:t> </a:t>
            </a:r>
            <a:r>
              <a:rPr lang="cs-CZ" dirty="0" err="1" smtClean="0"/>
              <a:t>adipiscing</a:t>
            </a:r>
            <a:r>
              <a:rPr lang="cs-CZ" dirty="0" smtClean="0"/>
              <a:t> mi </a:t>
            </a:r>
            <a:r>
              <a:rPr lang="cs-CZ" dirty="0" err="1" smtClean="0"/>
              <a:t>et</a:t>
            </a:r>
            <a:r>
              <a:rPr lang="cs-CZ" dirty="0" smtClean="0"/>
              <a:t>       </a:t>
            </a:r>
          </a:p>
          <a:p>
            <a:pPr lvl="0"/>
            <a:r>
              <a:rPr lang="cs-CZ" dirty="0" err="1" smtClean="0"/>
              <a:t>erat</a:t>
            </a:r>
            <a:r>
              <a:rPr lang="cs-CZ" dirty="0" smtClean="0"/>
              <a:t> </a:t>
            </a:r>
            <a:r>
              <a:rPr lang="cs-CZ" dirty="0" err="1" smtClean="0"/>
              <a:t>praesent</a:t>
            </a:r>
            <a:r>
              <a:rPr lang="cs-CZ" dirty="0" smtClean="0"/>
              <a:t> </a:t>
            </a:r>
            <a:r>
              <a:rPr lang="cs-CZ" dirty="0" err="1" smtClean="0"/>
              <a:t>imperdiet</a:t>
            </a:r>
            <a:r>
              <a:rPr lang="cs-CZ" dirty="0" smtClean="0"/>
              <a:t>, elit </a:t>
            </a:r>
            <a:r>
              <a:rPr lang="cs-CZ" dirty="0" err="1" smtClean="0"/>
              <a:t>nec</a:t>
            </a:r>
            <a:r>
              <a:rPr lang="cs-CZ" dirty="0" smtClean="0"/>
              <a:t> </a:t>
            </a:r>
            <a:r>
              <a:rPr lang="cs-CZ" dirty="0" err="1" smtClean="0"/>
              <a:t>tempor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semper </a:t>
            </a:r>
            <a:r>
              <a:rPr lang="cs-CZ" dirty="0" err="1" smtClean="0"/>
              <a:t>tempor</a:t>
            </a:r>
            <a:r>
              <a:rPr lang="cs-CZ" dirty="0" smtClean="0"/>
              <a:t> </a:t>
            </a:r>
            <a:r>
              <a:rPr lang="cs-CZ" dirty="0" err="1" smtClean="0"/>
              <a:t>imperdiet</a:t>
            </a:r>
            <a:r>
              <a:rPr lang="cs-CZ" dirty="0" smtClean="0"/>
              <a:t> </a:t>
            </a:r>
            <a:r>
              <a:rPr lang="cs-CZ" dirty="0" err="1" smtClean="0"/>
              <a:t>pellentesque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turpis</a:t>
            </a:r>
            <a:r>
              <a:rPr lang="cs-CZ" dirty="0" smtClean="0"/>
              <a:t> </a:t>
            </a:r>
            <a:r>
              <a:rPr lang="cs-CZ" dirty="0" err="1" smtClean="0"/>
              <a:t>suspendisse</a:t>
            </a:r>
            <a:r>
              <a:rPr lang="cs-CZ" dirty="0" smtClean="0"/>
              <a:t> </a:t>
            </a:r>
            <a:r>
              <a:rPr lang="cs-CZ" dirty="0" err="1" smtClean="0"/>
              <a:t>tellus</a:t>
            </a:r>
            <a:r>
              <a:rPr lang="cs-CZ" dirty="0" smtClean="0"/>
              <a:t>       </a:t>
            </a:r>
          </a:p>
          <a:p>
            <a:pPr lvl="0"/>
            <a:r>
              <a:rPr lang="cs-CZ" dirty="0" smtClean="0"/>
              <a:t>elit </a:t>
            </a:r>
            <a:r>
              <a:rPr lang="cs-CZ" dirty="0" err="1" smtClean="0"/>
              <a:t>nec</a:t>
            </a:r>
            <a:r>
              <a:rPr lang="cs-CZ" dirty="0" smtClean="0"/>
              <a:t> </a:t>
            </a:r>
            <a:r>
              <a:rPr lang="cs-CZ" dirty="0" err="1" smtClean="0"/>
              <a:t>tempor</a:t>
            </a:r>
            <a:r>
              <a:rPr lang="cs-CZ" dirty="0" smtClean="0"/>
              <a:t> semper </a:t>
            </a:r>
            <a:r>
              <a:rPr lang="cs-CZ" dirty="0" err="1" smtClean="0"/>
              <a:t>semper</a:t>
            </a:r>
            <a:r>
              <a:rPr lang="cs-CZ" dirty="0" smtClean="0"/>
              <a:t> </a:t>
            </a:r>
            <a:r>
              <a:rPr lang="cs-CZ" dirty="0" err="1" smtClean="0"/>
              <a:t>tempor</a:t>
            </a:r>
            <a:r>
              <a:rPr lang="cs-CZ" dirty="0" smtClean="0"/>
              <a:t> </a:t>
            </a:r>
            <a:r>
              <a:rPr lang="cs-CZ" dirty="0" err="1" smtClean="0"/>
              <a:t>imperdiet</a:t>
            </a:r>
            <a:r>
              <a:rPr lang="cs-CZ" dirty="0" smtClean="0"/>
              <a:t> </a:t>
            </a:r>
            <a:r>
              <a:rPr lang="cs-CZ" dirty="0" err="1" smtClean="0"/>
              <a:t>pellentesque</a:t>
            </a:r>
            <a:endParaRPr lang="cs-CZ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  <p:sldLayoutId id="2147483654" r:id="rId4"/>
    <p:sldLayoutId id="2147483653" r:id="rId5"/>
    <p:sldLayoutId id="2147483657" r:id="rId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1BBF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vse.cz/zdroj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352928" cy="1470025"/>
          </a:xfrm>
        </p:spPr>
        <p:txBody>
          <a:bodyPr/>
          <a:lstStyle/>
          <a:p>
            <a:pPr algn="ctr"/>
            <a:r>
              <a:rPr lang="en-US" sz="4800" dirty="0"/>
              <a:t>Max Planck Encyclopedia of Public International Law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4869160"/>
            <a:ext cx="6400800" cy="1752600"/>
          </a:xfrm>
        </p:spPr>
        <p:txBody>
          <a:bodyPr/>
          <a:lstStyle/>
          <a:p>
            <a:r>
              <a:rPr lang="cs-CZ" sz="2400" dirty="0" smtClean="0"/>
              <a:t>Centrum informačních a knihovnických služeb </a:t>
            </a:r>
          </a:p>
          <a:p>
            <a:r>
              <a:rPr lang="cs-CZ" sz="2400" dirty="0" smtClean="0"/>
              <a:t>Odbor informační podpory studia a výzkumu</a:t>
            </a:r>
          </a:p>
          <a:p>
            <a:r>
              <a:rPr lang="pl-PL" sz="2400" dirty="0" smtClean="0"/>
              <a:t>i-servis@vse.cz</a:t>
            </a:r>
            <a:endParaRPr lang="cs-CZ" sz="24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30" y="2564904"/>
            <a:ext cx="3031604" cy="216805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836712"/>
            <a:ext cx="8712969" cy="798614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27585" y="4725144"/>
            <a:ext cx="1008112" cy="360040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3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41" y="1700808"/>
            <a:ext cx="7992888" cy="681347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792088"/>
          </a:xfrm>
        </p:spPr>
        <p:txBody>
          <a:bodyPr/>
          <a:lstStyle/>
          <a:p>
            <a:r>
              <a:rPr lang="cs-CZ" dirty="0" smtClean="0"/>
              <a:t>Pokročilé hledání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164288" y="2492896"/>
            <a:ext cx="864096" cy="43204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21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4" y="1052736"/>
            <a:ext cx="8994288" cy="5456418"/>
          </a:xfrm>
          <a:prstGeom prst="rect">
            <a:avLst/>
          </a:prstGeom>
        </p:spPr>
      </p:pic>
      <p:sp>
        <p:nvSpPr>
          <p:cNvPr id="5" name="Zaoblený obdélníkový popisek 5"/>
          <p:cNvSpPr/>
          <p:nvPr/>
        </p:nvSpPr>
        <p:spPr>
          <a:xfrm>
            <a:off x="4860032" y="4221088"/>
            <a:ext cx="2430269" cy="1296144"/>
          </a:xfrm>
          <a:prstGeom prst="wedgeRoundRectCallout">
            <a:avLst>
              <a:gd name="adj1" fmla="val -82213"/>
              <a:gd name="adj2" fmla="val -45915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formulář pro přehledné zadání více kritérií hledání</a:t>
            </a:r>
          </a:p>
        </p:txBody>
      </p:sp>
    </p:spTree>
    <p:extLst>
      <p:ext uri="{BB962C8B-B14F-4D97-AF65-F5344CB8AC3E}">
        <p14:creationId xmlns:p14="http://schemas.microsoft.com/office/powerpoint/2010/main" val="4163644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832799"/>
            <a:ext cx="8177701" cy="683655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Prohlížení rejstříků</a:t>
            </a:r>
            <a:endParaRPr lang="cs-CZ" dirty="0"/>
          </a:p>
        </p:txBody>
      </p:sp>
      <p:sp>
        <p:nvSpPr>
          <p:cNvPr id="6" name="Zaoblený obdélníkový popisek 5"/>
          <p:cNvSpPr/>
          <p:nvPr/>
        </p:nvSpPr>
        <p:spPr>
          <a:xfrm>
            <a:off x="4067944" y="3068960"/>
            <a:ext cx="2736304" cy="1363432"/>
          </a:xfrm>
          <a:prstGeom prst="wedgeRoundRectCallout">
            <a:avLst>
              <a:gd name="adj1" fmla="val -89091"/>
              <a:gd name="adj2" fmla="val -19365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m</a:t>
            </a:r>
            <a:r>
              <a:rPr lang="cs-CZ" dirty="0" smtClean="0">
                <a:solidFill>
                  <a:schemeClr val="tx1"/>
                </a:solidFill>
              </a:rPr>
              <a:t>ůžete prohlížet veškeré dokumenty dle názvu, tématu nebo autora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2996952"/>
            <a:ext cx="2312333" cy="456027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093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136904" cy="936104"/>
          </a:xfrm>
        </p:spPr>
        <p:txBody>
          <a:bodyPr/>
          <a:lstStyle/>
          <a:p>
            <a:pPr algn="ctr"/>
            <a:r>
              <a:rPr lang="cs-CZ" sz="3600" dirty="0" smtClean="0"/>
              <a:t>Přístup do databáze:</a:t>
            </a:r>
            <a:br>
              <a:rPr lang="cs-CZ" sz="3600" dirty="0" smtClean="0"/>
            </a:br>
            <a:r>
              <a:rPr lang="cs-CZ" sz="3600" b="0" dirty="0" smtClean="0"/>
              <a:t>https</a:t>
            </a:r>
            <a:r>
              <a:rPr lang="cs-CZ" sz="3600" b="0" dirty="0"/>
              <a:t>://knihovna.vse.cz/zdroje/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Konzultace a poradenství:</a:t>
            </a:r>
            <a:br>
              <a:rPr lang="cs-CZ" sz="3600" dirty="0" smtClean="0"/>
            </a:br>
            <a:r>
              <a:rPr lang="cs-CZ" sz="3600" b="0" dirty="0" smtClean="0"/>
              <a:t>Centrum informačních a </a:t>
            </a:r>
            <a:br>
              <a:rPr lang="cs-CZ" sz="3600" b="0" dirty="0" smtClean="0"/>
            </a:br>
            <a:r>
              <a:rPr lang="cs-CZ" sz="3600" b="0" dirty="0" smtClean="0"/>
              <a:t>knihovnických služeb VŠE</a:t>
            </a:r>
            <a:br>
              <a:rPr lang="cs-CZ" sz="3600" b="0" dirty="0" smtClean="0"/>
            </a:br>
            <a:r>
              <a:rPr lang="cs-CZ" sz="3600" b="0" dirty="0" smtClean="0"/>
              <a:t/>
            </a:r>
            <a:br>
              <a:rPr lang="cs-CZ" sz="3600" b="0" dirty="0" smtClean="0"/>
            </a:br>
            <a:r>
              <a:rPr lang="cs-CZ" sz="3600" b="0" dirty="0" smtClean="0"/>
              <a:t>i-servis@vse.cz</a:t>
            </a:r>
            <a:endParaRPr lang="cs-CZ" sz="36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56792"/>
            <a:ext cx="8208912" cy="3988777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36904" cy="792088"/>
          </a:xfrm>
        </p:spPr>
        <p:txBody>
          <a:bodyPr/>
          <a:lstStyle/>
          <a:p>
            <a:r>
              <a:rPr lang="cs-CZ" sz="4000" dirty="0">
                <a:hlinkClick r:id="rId3"/>
              </a:rPr>
              <a:t>https://knihovna.vse.cz/zdroje/</a:t>
            </a:r>
            <a:endParaRPr lang="cs-CZ" sz="4000" dirty="0"/>
          </a:p>
        </p:txBody>
      </p:sp>
      <p:sp>
        <p:nvSpPr>
          <p:cNvPr id="7" name="Šipka dolů 6"/>
          <p:cNvSpPr/>
          <p:nvPr/>
        </p:nvSpPr>
        <p:spPr>
          <a:xfrm>
            <a:off x="5004048" y="4415277"/>
            <a:ext cx="648072" cy="1130292"/>
          </a:xfrm>
          <a:prstGeom prst="downArrow">
            <a:avLst>
              <a:gd name="adj1" fmla="val 52850"/>
              <a:gd name="adj2" fmla="val 50000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04664"/>
            <a:ext cx="6484087" cy="6185434"/>
          </a:xfrm>
          <a:prstGeom prst="rect">
            <a:avLst/>
          </a:prstGeom>
        </p:spPr>
      </p:pic>
      <p:sp>
        <p:nvSpPr>
          <p:cNvPr id="6" name="Zaoblený obdélníkový popisek 6"/>
          <p:cNvSpPr/>
          <p:nvPr/>
        </p:nvSpPr>
        <p:spPr>
          <a:xfrm>
            <a:off x="4841143" y="4991486"/>
            <a:ext cx="936104" cy="792088"/>
          </a:xfrm>
          <a:prstGeom prst="wedgeRoundRectCallout">
            <a:avLst>
              <a:gd name="adj1" fmla="val 31449"/>
              <a:gd name="adj2" fmla="val 82146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opis zdroje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Zaoblený obdélníkový popisek 6"/>
          <p:cNvSpPr/>
          <p:nvPr/>
        </p:nvSpPr>
        <p:spPr>
          <a:xfrm>
            <a:off x="6876256" y="5113521"/>
            <a:ext cx="1296144" cy="864096"/>
          </a:xfrm>
          <a:prstGeom prst="wedgeRoundRectCallout">
            <a:avLst>
              <a:gd name="adj1" fmla="val -88946"/>
              <a:gd name="adj2" fmla="val 58368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puštění databáze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06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7" grpId="2" animBg="1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Planck Encyclopedia </a:t>
            </a:r>
            <a:br>
              <a:rPr lang="en-US" dirty="0"/>
            </a:br>
            <a:r>
              <a:rPr lang="en-US" dirty="0"/>
              <a:t>of Public International Law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76872"/>
            <a:ext cx="8137202" cy="4176886"/>
          </a:xfrm>
        </p:spPr>
        <p:txBody>
          <a:bodyPr/>
          <a:lstStyle/>
          <a:p>
            <a:r>
              <a:rPr lang="cs-CZ" dirty="0" smtClean="0"/>
              <a:t>recenzované články, soudní rozhodnutí, komentáře</a:t>
            </a:r>
          </a:p>
          <a:p>
            <a:pPr marL="0" indent="0">
              <a:buNone/>
            </a:pPr>
            <a:endParaRPr lang="cs-CZ" sz="1000" dirty="0" smtClean="0"/>
          </a:p>
          <a:p>
            <a:r>
              <a:rPr lang="cs-CZ" dirty="0" smtClean="0"/>
              <a:t>veřejné </a:t>
            </a:r>
            <a:r>
              <a:rPr lang="cs-CZ" dirty="0"/>
              <a:t>mezinárodní právo (mezinárodní urovnání sporů, pracovní zákony, lidská práva, zákony o ochraně přírody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sz="1000" dirty="0"/>
          </a:p>
          <a:p>
            <a:r>
              <a:rPr lang="cs-CZ" dirty="0"/>
              <a:t>propojení s ostatním dokumenty vydávanými Oxford University </a:t>
            </a:r>
            <a:r>
              <a:rPr lang="cs-CZ" dirty="0" err="1"/>
              <a:t>Press</a:t>
            </a:r>
            <a:r>
              <a:rPr lang="cs-CZ" dirty="0"/>
              <a:t> </a:t>
            </a:r>
            <a:r>
              <a:rPr lang="cs-CZ" dirty="0" smtClean="0"/>
              <a:t>(Oxford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 smtClean="0"/>
              <a:t>Citator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6275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18" y="1331530"/>
            <a:ext cx="7790490" cy="664094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Jednoduché hledání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076056" y="1772816"/>
            <a:ext cx="3168352" cy="504056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577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68054"/>
            <a:ext cx="6945982" cy="644886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hledání</a:t>
            </a:r>
            <a:endParaRPr lang="cs-CZ" dirty="0"/>
          </a:p>
        </p:txBody>
      </p:sp>
      <p:sp>
        <p:nvSpPr>
          <p:cNvPr id="7" name="Zaoblený obdélníkový popisek 9"/>
          <p:cNvSpPr/>
          <p:nvPr/>
        </p:nvSpPr>
        <p:spPr>
          <a:xfrm>
            <a:off x="2627784" y="4132346"/>
            <a:ext cx="2088232" cy="808822"/>
          </a:xfrm>
          <a:prstGeom prst="wedgeRoundRectCallout">
            <a:avLst>
              <a:gd name="adj1" fmla="val -80956"/>
              <a:gd name="adj2" fmla="val -24374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možnosti dalšího filtrování výsledků</a:t>
            </a:r>
          </a:p>
        </p:txBody>
      </p:sp>
      <p:sp>
        <p:nvSpPr>
          <p:cNvPr id="8" name="Zaoblený obdélníkový popisek 9"/>
          <p:cNvSpPr/>
          <p:nvPr/>
        </p:nvSpPr>
        <p:spPr>
          <a:xfrm>
            <a:off x="5076056" y="2420888"/>
            <a:ext cx="2263736" cy="717113"/>
          </a:xfrm>
          <a:prstGeom prst="wedgeRoundRectCallout">
            <a:avLst>
              <a:gd name="adj1" fmla="val -81351"/>
              <a:gd name="adj2" fmla="val -33648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ř</a:t>
            </a:r>
            <a:r>
              <a:rPr lang="cs-CZ" dirty="0" smtClean="0">
                <a:solidFill>
                  <a:schemeClr val="tx1"/>
                </a:solidFill>
              </a:rPr>
              <a:t>azení výsledků hledání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2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75" y="1844824"/>
            <a:ext cx="8486826" cy="64444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52928" cy="792088"/>
          </a:xfrm>
        </p:spPr>
        <p:txBody>
          <a:bodyPr/>
          <a:lstStyle/>
          <a:p>
            <a:r>
              <a:rPr lang="cs-CZ" dirty="0" smtClean="0"/>
              <a:t>Práce s plným záznamem dokumentu</a:t>
            </a:r>
            <a:endParaRPr lang="cs-CZ" dirty="0"/>
          </a:p>
        </p:txBody>
      </p:sp>
      <p:sp>
        <p:nvSpPr>
          <p:cNvPr id="10" name="Zaoblený obdélníkový popisek 9"/>
          <p:cNvSpPr/>
          <p:nvPr/>
        </p:nvSpPr>
        <p:spPr>
          <a:xfrm>
            <a:off x="2555776" y="5805264"/>
            <a:ext cx="1656184" cy="504056"/>
          </a:xfrm>
          <a:prstGeom prst="wedgeRoundRectCallout">
            <a:avLst>
              <a:gd name="adj1" fmla="val -75821"/>
              <a:gd name="adj2" fmla="val -34375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obsah článku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Zaoblený obdélníkový popisek 12"/>
          <p:cNvSpPr/>
          <p:nvPr/>
        </p:nvSpPr>
        <p:spPr>
          <a:xfrm>
            <a:off x="6228184" y="4077072"/>
            <a:ext cx="2160240" cy="762735"/>
          </a:xfrm>
          <a:prstGeom prst="wedgeRoundRectCallout">
            <a:avLst>
              <a:gd name="adj1" fmla="val 40641"/>
              <a:gd name="adj2" fmla="val -104089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nástroje pro tisk, export, </a:t>
            </a:r>
            <a:r>
              <a:rPr lang="cs-CZ" dirty="0" smtClean="0">
                <a:solidFill>
                  <a:schemeClr val="tx1"/>
                </a:solidFill>
              </a:rPr>
              <a:t>sdílení, …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9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204864"/>
            <a:ext cx="7870734" cy="597666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24936" cy="1440160"/>
          </a:xfrm>
        </p:spPr>
        <p:txBody>
          <a:bodyPr/>
          <a:lstStyle/>
          <a:p>
            <a:r>
              <a:rPr lang="cs-CZ" sz="4300" dirty="0" smtClean="0"/>
              <a:t>Získání tematicky souvisejících dokumentů z plného záznamu</a:t>
            </a:r>
            <a:endParaRPr lang="cs-CZ" sz="4300" dirty="0"/>
          </a:p>
        </p:txBody>
      </p:sp>
      <p:sp>
        <p:nvSpPr>
          <p:cNvPr id="14" name="Obdélník 13"/>
          <p:cNvSpPr/>
          <p:nvPr/>
        </p:nvSpPr>
        <p:spPr>
          <a:xfrm>
            <a:off x="433071" y="4797152"/>
            <a:ext cx="1762665" cy="288032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0000"/>
              </a:solidFill>
            </a:endParaRPr>
          </a:p>
        </p:txBody>
      </p:sp>
      <p:sp>
        <p:nvSpPr>
          <p:cNvPr id="15" name="Zaoblený obdélníkový popisek 14"/>
          <p:cNvSpPr/>
          <p:nvPr/>
        </p:nvSpPr>
        <p:spPr>
          <a:xfrm>
            <a:off x="2915816" y="4797152"/>
            <a:ext cx="2592288" cy="936104"/>
          </a:xfrm>
          <a:prstGeom prst="wedgeRoundRectCallout">
            <a:avLst>
              <a:gd name="adj1" fmla="val -68237"/>
              <a:gd name="adj2" fmla="val -24213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avázání na další tematicky příbuzné zdroje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402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16438"/>
            <a:ext cx="7272808" cy="653382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547665" y="3573016"/>
            <a:ext cx="1152128" cy="504056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0000"/>
              </a:solidFill>
            </a:endParaRPr>
          </a:p>
        </p:txBody>
      </p:sp>
      <p:sp>
        <p:nvSpPr>
          <p:cNvPr id="6" name="Zaoblený obdélníkový popisek 14"/>
          <p:cNvSpPr/>
          <p:nvPr/>
        </p:nvSpPr>
        <p:spPr>
          <a:xfrm>
            <a:off x="3522520" y="3609020"/>
            <a:ext cx="2592288" cy="936104"/>
          </a:xfrm>
          <a:prstGeom prst="wedgeRoundRectCallout">
            <a:avLst>
              <a:gd name="adj1" fmla="val -70513"/>
              <a:gd name="adj2" fmla="val -34716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</a:t>
            </a:r>
            <a:r>
              <a:rPr lang="cs-CZ" dirty="0" smtClean="0">
                <a:solidFill>
                  <a:schemeClr val="tx1"/>
                </a:solidFill>
              </a:rPr>
              <a:t>olba pro hledání v tematicky příbuzných dokumentech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7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7686253" cy="6773800"/>
          </a:xfrm>
          <a:prstGeom prst="rect">
            <a:avLst/>
          </a:prstGeom>
        </p:spPr>
      </p:pic>
      <p:sp>
        <p:nvSpPr>
          <p:cNvPr id="7" name="Zaoblený obdélníkový popisek 6"/>
          <p:cNvSpPr/>
          <p:nvPr/>
        </p:nvSpPr>
        <p:spPr>
          <a:xfrm>
            <a:off x="2726494" y="5038215"/>
            <a:ext cx="3168352" cy="1008112"/>
          </a:xfrm>
          <a:prstGeom prst="wedgeRoundRectCallout">
            <a:avLst>
              <a:gd name="adj1" fmla="val -77776"/>
              <a:gd name="adj2" fmla="val 66002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ástroje vyhledávání v souvisejících dokumentech – např. dle jurisdikce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83569" y="6021288"/>
            <a:ext cx="936104" cy="43204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VSE">
  <a:themeElements>
    <a:clrScheme name="vnitrni_stran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nitrni_stran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76200"/>
      </a:spPr>
      <a:bodyPr rtlCol="0" anchor="ctr"/>
      <a:lstStyle>
        <a:defPPr>
          <a:defRPr dirty="0" smtClean="0">
            <a:solidFill>
              <a:schemeClr val="tx1"/>
            </a:solidFill>
          </a:defRPr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>
    <a:extraClrScheme>
      <a:clrScheme name="vnitrni_stran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VSE</Template>
  <TotalTime>3148</TotalTime>
  <Words>191</Words>
  <Application>Microsoft Office PowerPoint</Application>
  <PresentationFormat>Předvádění na obrazovce (4:3)</PresentationFormat>
  <Paragraphs>35</Paragraphs>
  <Slides>14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VSE</vt:lpstr>
      <vt:lpstr>Max Planck Encyclopedia of Public International Law</vt:lpstr>
      <vt:lpstr>https://knihovna.vse.cz/zdroje/</vt:lpstr>
      <vt:lpstr>Max Planck Encyclopedia  of Public International Law</vt:lpstr>
      <vt:lpstr>Jednoduché hledání</vt:lpstr>
      <vt:lpstr>Výsledky hledání</vt:lpstr>
      <vt:lpstr>Práce s plným záznamem dokumentu</vt:lpstr>
      <vt:lpstr>Získání tematicky souvisejících dokumentů z plného záznamu</vt:lpstr>
      <vt:lpstr>Prezentace aplikace PowerPoint</vt:lpstr>
      <vt:lpstr>Prezentace aplikace PowerPoint</vt:lpstr>
      <vt:lpstr>Prezentace aplikace PowerPoint</vt:lpstr>
      <vt:lpstr>Pokročilé hledání</vt:lpstr>
      <vt:lpstr>Prezentace aplikace PowerPoint</vt:lpstr>
      <vt:lpstr>Prohlížení rejstříků</vt:lpstr>
      <vt:lpstr>Přístup do databáze: https://knihovna.vse.cz/zdroje/   Konzultace a poradenství: Centrum informačních a  knihovnických služeb VŠE  i-servis@vse.cz</vt:lpstr>
    </vt:vector>
  </TitlesOfParts>
  <Company>VSE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NOBODY</dc:creator>
  <cp:lastModifiedBy>Ivana Reznerová</cp:lastModifiedBy>
  <cp:revision>326</cp:revision>
  <dcterms:created xsi:type="dcterms:W3CDTF">2011-08-15T11:01:02Z</dcterms:created>
  <dcterms:modified xsi:type="dcterms:W3CDTF">2019-06-18T12:02:01Z</dcterms:modified>
</cp:coreProperties>
</file>