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9" r:id="rId3"/>
    <p:sldId id="340" r:id="rId4"/>
    <p:sldId id="309" r:id="rId5"/>
    <p:sldId id="310" r:id="rId6"/>
    <p:sldId id="311" r:id="rId7"/>
    <p:sldId id="314" r:id="rId8"/>
    <p:sldId id="332" r:id="rId9"/>
    <p:sldId id="330" r:id="rId10"/>
    <p:sldId id="315" r:id="rId11"/>
    <p:sldId id="317" r:id="rId12"/>
    <p:sldId id="319" r:id="rId13"/>
    <p:sldId id="336" r:id="rId14"/>
    <p:sldId id="323" r:id="rId15"/>
    <p:sldId id="324" r:id="rId16"/>
    <p:sldId id="328" r:id="rId17"/>
    <p:sldId id="338" r:id="rId18"/>
    <p:sldId id="329" r:id="rId19"/>
    <p:sldId id="276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7469" autoAdjust="0"/>
  </p:normalViewPr>
  <p:slideViewPr>
    <p:cSldViewPr>
      <p:cViewPr varScale="1">
        <p:scale>
          <a:sx n="98" d="100"/>
          <a:sy n="98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19.2.2019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19.2.2019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40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Výsledek hledání – jedná se zde o kapitolu</a:t>
            </a:r>
            <a:r>
              <a:rPr lang="cs-CZ" baseline="0" dirty="0" smtClean="0"/>
              <a:t> v knize.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89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Pozn.: grafy obsažené v textu</a:t>
            </a:r>
            <a:r>
              <a:rPr lang="cs-CZ" baseline="0" dirty="0" smtClean="0"/>
              <a:t> – každý graf umístěn samostatně do jednotlivých listů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81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Zajímá nás problematika finančního vývoje v návaznosti na globalizaci, dokumenty mají být publikovány v letech 2010-2012. 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96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Práce s daty: seřazení/výběr</a:t>
            </a:r>
            <a:r>
              <a:rPr lang="cs-CZ" baseline="0" dirty="0" smtClean="0"/>
              <a:t> dat, </a:t>
            </a:r>
            <a:r>
              <a:rPr lang="cs-CZ" dirty="0" smtClean="0"/>
              <a:t>export do xls…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97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52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Doplňující služba dtb. OECD pro porovnání indexu kvality</a:t>
            </a:r>
            <a:r>
              <a:rPr lang="cs-CZ" baseline="0" dirty="0" smtClean="0"/>
              <a:t> žití napříč státy a tematickými oblastmi.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2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/>
              <a:t>OECD </a:t>
            </a:r>
            <a:r>
              <a:rPr lang="cs-CZ" sz="6600" dirty="0"/>
              <a:t>iLibrary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301208"/>
            <a:ext cx="6400800" cy="1320552"/>
          </a:xfrm>
        </p:spPr>
        <p:txBody>
          <a:bodyPr/>
          <a:lstStyle/>
          <a:p>
            <a:r>
              <a:rPr lang="cs-CZ" sz="2400" dirty="0" smtClean="0"/>
              <a:t>Centrum informačních a knihovnických služeb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sp>
        <p:nvSpPr>
          <p:cNvPr id="5" name="AutoShape 2" descr="Výsledek obrázku pro oecd i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843212"/>
            <a:ext cx="3914775" cy="1171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7" y="1232675"/>
            <a:ext cx="68055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5580112" y="1348981"/>
            <a:ext cx="2563989" cy="1133921"/>
          </a:xfrm>
          <a:prstGeom prst="wedgeRoundRectCallout">
            <a:avLst>
              <a:gd name="adj1" fmla="val -70927"/>
              <a:gd name="adj2" fmla="val 3960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využití booleovských operátorů a výběr polí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pro vyhledávání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5449790" y="3576373"/>
            <a:ext cx="2376264" cy="576064"/>
          </a:xfrm>
          <a:prstGeom prst="wedgeRoundRectCallout">
            <a:avLst>
              <a:gd name="adj1" fmla="val -66371"/>
              <a:gd name="adj2" fmla="val -4340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mezení roku vydání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4"/>
          <p:cNvSpPr/>
          <p:nvPr/>
        </p:nvSpPr>
        <p:spPr>
          <a:xfrm>
            <a:off x="5479805" y="4957195"/>
            <a:ext cx="2448272" cy="659187"/>
          </a:xfrm>
          <a:prstGeom prst="wedgeRoundRectCallout">
            <a:avLst>
              <a:gd name="adj1" fmla="val -64927"/>
              <a:gd name="adj2" fmla="val -3156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mezení dle </a:t>
            </a:r>
            <a:r>
              <a:rPr lang="cs-CZ" dirty="0" smtClean="0">
                <a:solidFill>
                  <a:schemeClr val="tx1"/>
                </a:solidFill>
              </a:rPr>
              <a:t>jazyka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 typu dokumentu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52643"/>
            <a:ext cx="793883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ve statistikách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804248" y="1252643"/>
            <a:ext cx="864096" cy="376157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2" name="Zaoblený obdélníkový popisek 4"/>
          <p:cNvSpPr/>
          <p:nvPr/>
        </p:nvSpPr>
        <p:spPr>
          <a:xfrm>
            <a:off x="3635896" y="5157192"/>
            <a:ext cx="2952328" cy="1224136"/>
          </a:xfrm>
          <a:prstGeom prst="wedgeRoundRectCallout">
            <a:avLst>
              <a:gd name="adj1" fmla="val -74867"/>
              <a:gd name="adj2" fmla="val -2249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konkrétních tematických statistik, indikátorů a dalších </a:t>
            </a:r>
            <a:r>
              <a:rPr lang="cs-CZ" dirty="0" smtClean="0">
                <a:solidFill>
                  <a:schemeClr val="tx1"/>
                </a:solidFill>
              </a:rPr>
              <a:t>statistických přehledů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87624" y="4401620"/>
            <a:ext cx="1656184" cy="323523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4"/>
          <p:cNvSpPr/>
          <p:nvPr/>
        </p:nvSpPr>
        <p:spPr>
          <a:xfrm>
            <a:off x="3779912" y="2924944"/>
            <a:ext cx="3384376" cy="1008112"/>
          </a:xfrm>
          <a:prstGeom prst="wedgeRoundRectCallout">
            <a:avLst>
              <a:gd name="adj1" fmla="val -78511"/>
              <a:gd name="adj2" fmla="val 5655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 hledání napříč </a:t>
            </a:r>
            <a:r>
              <a:rPr lang="cs-CZ" dirty="0" smtClean="0">
                <a:solidFill>
                  <a:schemeClr val="tx1"/>
                </a:solidFill>
              </a:rPr>
              <a:t>všemi </a:t>
            </a:r>
            <a:r>
              <a:rPr lang="cs-CZ" dirty="0" smtClean="0">
                <a:solidFill>
                  <a:schemeClr val="tx1"/>
                </a:solidFill>
              </a:rPr>
              <a:t>dostupnými statistickými údaji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OECD.Stat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35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331725" cy="606377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43608" y="5949280"/>
            <a:ext cx="720080" cy="41500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3" y="1340768"/>
            <a:ext cx="8748464" cy="4087824"/>
          </a:xfrm>
          <a:prstGeom prst="rect">
            <a:avLst/>
          </a:prstGeom>
        </p:spPr>
      </p:pic>
      <p:sp>
        <p:nvSpPr>
          <p:cNvPr id="5" name="Zaoblený obdélníkový popisek 4"/>
          <p:cNvSpPr/>
          <p:nvPr/>
        </p:nvSpPr>
        <p:spPr>
          <a:xfrm>
            <a:off x="4576355" y="1484784"/>
            <a:ext cx="2377469" cy="576064"/>
          </a:xfrm>
          <a:prstGeom prst="wedgeRoundRectCallout">
            <a:avLst>
              <a:gd name="adj1" fmla="val 76651"/>
              <a:gd name="adj2" fmla="val -2909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jednoduché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1691680" y="1916832"/>
            <a:ext cx="1872208" cy="1224136"/>
          </a:xfrm>
          <a:prstGeom prst="wedgeRoundRectCallout">
            <a:avLst>
              <a:gd name="adj1" fmla="val -86848"/>
              <a:gd name="adj2" fmla="val -3247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hledání podle tématu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ve stromovém menu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4828985" y="4293096"/>
            <a:ext cx="1872208" cy="991480"/>
          </a:xfrm>
          <a:prstGeom prst="wedgeRoundRectCallout">
            <a:avLst>
              <a:gd name="adj1" fmla="val -79842"/>
              <a:gd name="adj2" fmla="val -43216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výsledky jednoduchého hledání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10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51054"/>
            <a:ext cx="8869039" cy="5201829"/>
          </a:xfrm>
          <a:prstGeom prst="rect">
            <a:avLst/>
          </a:prstGeom>
        </p:spPr>
      </p:pic>
      <p:sp>
        <p:nvSpPr>
          <p:cNvPr id="14" name="Zaoblený obdélníkový popisek 13"/>
          <p:cNvSpPr/>
          <p:nvPr/>
        </p:nvSpPr>
        <p:spPr>
          <a:xfrm>
            <a:off x="395536" y="502476"/>
            <a:ext cx="1656184" cy="902137"/>
          </a:xfrm>
          <a:prstGeom prst="wedgeRoundRectCallout">
            <a:avLst>
              <a:gd name="adj1" fmla="val -39744"/>
              <a:gd name="adj2" fmla="val 13083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</a:t>
            </a:r>
            <a:r>
              <a:rPr lang="cs-CZ" dirty="0" smtClean="0">
                <a:solidFill>
                  <a:schemeClr val="tx1"/>
                </a:solidFill>
              </a:rPr>
              <a:t>ze </a:t>
            </a:r>
            <a:r>
              <a:rPr lang="cs-CZ" dirty="0" smtClean="0">
                <a:solidFill>
                  <a:schemeClr val="tx1"/>
                </a:solidFill>
              </a:rPr>
              <a:t>stromového menu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7504" y="2301342"/>
            <a:ext cx="1368152" cy="69561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619672" y="1661747"/>
            <a:ext cx="3024336" cy="111918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7" name="Zaoblený obdélníkový popisek 16"/>
          <p:cNvSpPr/>
          <p:nvPr/>
        </p:nvSpPr>
        <p:spPr>
          <a:xfrm>
            <a:off x="5724128" y="953545"/>
            <a:ext cx="2486692" cy="1004138"/>
          </a:xfrm>
          <a:prstGeom prst="wedgeRoundRectCallout">
            <a:avLst>
              <a:gd name="adj1" fmla="val -84499"/>
              <a:gd name="adj2" fmla="val 4771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práce s daty – export dat, vytváření grafů, parametry dat apod.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17"/>
          <p:cNvSpPr/>
          <p:nvPr/>
        </p:nvSpPr>
        <p:spPr>
          <a:xfrm>
            <a:off x="5508104" y="4149080"/>
            <a:ext cx="1800200" cy="1008112"/>
          </a:xfrm>
          <a:prstGeom prst="wedgeRoundRectCallout">
            <a:avLst>
              <a:gd name="adj1" fmla="val 59053"/>
              <a:gd name="adj2" fmla="val -9818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informace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 </a:t>
            </a:r>
            <a:r>
              <a:rPr lang="cs-CZ" dirty="0" smtClean="0">
                <a:solidFill>
                  <a:schemeClr val="tx1"/>
                </a:solidFill>
              </a:rPr>
              <a:t>datech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ve </a:t>
            </a:r>
            <a:r>
              <a:rPr lang="cs-CZ" dirty="0" smtClean="0">
                <a:solidFill>
                  <a:schemeClr val="tx1"/>
                </a:solidFill>
              </a:rPr>
              <a:t>statistikách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268760"/>
            <a:ext cx="897205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Prohlížení rejstříků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779911" y="2348880"/>
            <a:ext cx="2354929" cy="407663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" name="Zaoblený obdélníkový popisek 3"/>
          <p:cNvSpPr/>
          <p:nvPr/>
        </p:nvSpPr>
        <p:spPr>
          <a:xfrm>
            <a:off x="5724128" y="3423992"/>
            <a:ext cx="2685631" cy="982018"/>
          </a:xfrm>
          <a:prstGeom prst="wedgeRoundRectCallout">
            <a:avLst>
              <a:gd name="adj1" fmla="val -48450"/>
              <a:gd name="adj2" fmla="val -10382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prohlížet dokumenty lze dle tématu, země nebo </a:t>
            </a:r>
            <a:r>
              <a:rPr lang="cs-CZ" dirty="0" smtClean="0">
                <a:solidFill>
                  <a:schemeClr val="tx1"/>
                </a:solidFill>
              </a:rPr>
              <a:t>obou dvou kritérií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3"/>
          <p:cNvSpPr/>
          <p:nvPr/>
        </p:nvSpPr>
        <p:spPr>
          <a:xfrm>
            <a:off x="3635896" y="5157192"/>
            <a:ext cx="2304256" cy="950424"/>
          </a:xfrm>
          <a:prstGeom prst="wedgeRoundRectCallout">
            <a:avLst>
              <a:gd name="adj1" fmla="val -74978"/>
              <a:gd name="adj2" fmla="val -4726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parametrů vyhledávání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6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0" y="1484784"/>
            <a:ext cx="8868544" cy="6858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Katalog publikací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63480" y="2564904"/>
            <a:ext cx="7188840" cy="936103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6"/>
          <p:cNvSpPr/>
          <p:nvPr/>
        </p:nvSpPr>
        <p:spPr>
          <a:xfrm>
            <a:off x="6228184" y="4437112"/>
            <a:ext cx="1844284" cy="759829"/>
          </a:xfrm>
          <a:prstGeom prst="wedgeRoundRectCallout">
            <a:avLst>
              <a:gd name="adj1" fmla="val -54190"/>
              <a:gd name="adj2" fmla="val -14493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typu dokumentu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6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6970210" cy="6858000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5868144" y="3140968"/>
            <a:ext cx="2304256" cy="950424"/>
          </a:xfrm>
          <a:prstGeom prst="wedgeRoundRectCallout">
            <a:avLst>
              <a:gd name="adj1" fmla="val -75065"/>
              <a:gd name="adj2" fmla="val 4953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parametrů vyhledávání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7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Life Index</a:t>
            </a:r>
            <a:br>
              <a:rPr lang="en-US" dirty="0"/>
            </a:br>
            <a:r>
              <a:rPr lang="en-US" dirty="0"/>
              <a:t>http://oecdbetterlifeindex.org/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8666823" cy="52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4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knihovna.vse.cz/zdroje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576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7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489225" cy="6858000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1979712" y="1340768"/>
            <a:ext cx="1440160" cy="936104"/>
          </a:xfrm>
          <a:prstGeom prst="wedgeRoundRectCallout">
            <a:avLst>
              <a:gd name="adj1" fmla="val -44846"/>
              <a:gd name="adj2" fmla="val 9212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678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obsahuje OECD </a:t>
            </a:r>
            <a:r>
              <a:rPr lang="cs-CZ" dirty="0" smtClean="0"/>
              <a:t>iLibrary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dokumenty </a:t>
            </a:r>
            <a:r>
              <a:rPr lang="cs-CZ" dirty="0"/>
              <a:t>vydávané</a:t>
            </a:r>
            <a:r>
              <a:rPr lang="cs-CZ" i="1" dirty="0"/>
              <a:t> </a:t>
            </a:r>
            <a:r>
              <a:rPr lang="cs-CZ" dirty="0"/>
              <a:t>Organisation</a:t>
            </a:r>
            <a:r>
              <a:rPr lang="cs-CZ" dirty="0"/>
              <a:t> </a:t>
            </a:r>
            <a:r>
              <a:rPr lang="cs-CZ" dirty="0" smtClean="0"/>
              <a:t>for</a:t>
            </a:r>
            <a:r>
              <a:rPr lang="cs-CZ" dirty="0" smtClean="0"/>
              <a:t> </a:t>
            </a:r>
            <a:r>
              <a:rPr lang="cs-CZ" dirty="0" smtClean="0"/>
              <a:t>Economic</a:t>
            </a:r>
            <a:r>
              <a:rPr lang="cs-CZ" dirty="0" smtClean="0"/>
              <a:t> </a:t>
            </a:r>
            <a:r>
              <a:rPr lang="cs-CZ" dirty="0"/>
              <a:t>Cooperation</a:t>
            </a:r>
            <a:r>
              <a:rPr lang="cs-CZ" dirty="0"/>
              <a:t> and </a:t>
            </a:r>
            <a:r>
              <a:rPr lang="cs-CZ" dirty="0" smtClean="0"/>
              <a:t>Development</a:t>
            </a:r>
            <a:endParaRPr lang="cs-CZ" dirty="0"/>
          </a:p>
          <a:p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nihy a e-knihy (formát e-PUB), studie</a:t>
            </a:r>
          </a:p>
          <a:p>
            <a:r>
              <a:rPr lang="cs-CZ" dirty="0" smtClean="0"/>
              <a:t>ekonomické </a:t>
            </a:r>
            <a:r>
              <a:rPr lang="cs-CZ" dirty="0"/>
              <a:t>přehledy </a:t>
            </a:r>
            <a:r>
              <a:rPr lang="cs-CZ" dirty="0" smtClean="0"/>
              <a:t>zemí</a:t>
            </a:r>
          </a:p>
          <a:p>
            <a:r>
              <a:rPr lang="cs-CZ" dirty="0" smtClean="0"/>
              <a:t>ročenky</a:t>
            </a:r>
            <a:r>
              <a:rPr lang="cs-CZ" dirty="0"/>
              <a:t>, </a:t>
            </a:r>
            <a:r>
              <a:rPr lang="cs-CZ" dirty="0" smtClean="0"/>
              <a:t>zprávy </a:t>
            </a:r>
          </a:p>
          <a:p>
            <a:r>
              <a:rPr lang="cs-CZ" dirty="0" smtClean="0"/>
              <a:t>sborníky</a:t>
            </a:r>
            <a:r>
              <a:rPr lang="cs-CZ" dirty="0"/>
              <a:t>, </a:t>
            </a:r>
            <a:r>
              <a:rPr lang="cs-CZ" dirty="0" smtClean="0"/>
              <a:t>časopisy </a:t>
            </a:r>
          </a:p>
          <a:p>
            <a:r>
              <a:rPr lang="cs-CZ" dirty="0" smtClean="0"/>
              <a:t>příručky </a:t>
            </a:r>
          </a:p>
          <a:p>
            <a:r>
              <a:rPr lang="cs-CZ" dirty="0" smtClean="0"/>
              <a:t>statistická data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380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9015318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627784" y="1862746"/>
            <a:ext cx="3384376" cy="702157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2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0" y="1269027"/>
            <a:ext cx="7393548" cy="65373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Vyhledané záznamy</a:t>
            </a:r>
            <a:endParaRPr lang="cs-CZ" dirty="0"/>
          </a:p>
        </p:txBody>
      </p:sp>
      <p:sp>
        <p:nvSpPr>
          <p:cNvPr id="11" name="Zaoblený obdélníkový popisek 9"/>
          <p:cNvSpPr/>
          <p:nvPr/>
        </p:nvSpPr>
        <p:spPr>
          <a:xfrm>
            <a:off x="2707686" y="3696718"/>
            <a:ext cx="2720516" cy="1128868"/>
          </a:xfrm>
          <a:prstGeom prst="wedgeRoundRectCallout">
            <a:avLst>
              <a:gd name="adj1" fmla="val -80335"/>
              <a:gd name="adj2" fmla="val 5119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omezení hledání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(dle roku publikování, tématu </a:t>
            </a:r>
            <a:r>
              <a:rPr lang="cs-CZ" dirty="0" smtClean="0">
                <a:solidFill>
                  <a:schemeClr val="tx1"/>
                </a:solidFill>
              </a:rPr>
              <a:t>etc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10"/>
          <p:cNvSpPr/>
          <p:nvPr/>
        </p:nvSpPr>
        <p:spPr>
          <a:xfrm>
            <a:off x="2267744" y="1520915"/>
            <a:ext cx="2068760" cy="720080"/>
          </a:xfrm>
          <a:prstGeom prst="wedgeRoundRectCallout">
            <a:avLst>
              <a:gd name="adj1" fmla="val -53238"/>
              <a:gd name="adj2" fmla="val 17309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řazení výsledků hledání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00192" y="5301208"/>
            <a:ext cx="1362722" cy="155679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8" name="Zaoblený obdélníkový popisek 12"/>
          <p:cNvSpPr/>
          <p:nvPr/>
        </p:nvSpPr>
        <p:spPr>
          <a:xfrm>
            <a:off x="3508412" y="5539544"/>
            <a:ext cx="1656184" cy="1080120"/>
          </a:xfrm>
          <a:prstGeom prst="wedgeRoundRectCallout">
            <a:avLst>
              <a:gd name="adj1" fmla="val 104540"/>
              <a:gd name="adj2" fmla="val 1170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nápověda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 dostupnosti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20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850886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výsledkem hledání</a:t>
            </a:r>
            <a:endParaRPr lang="cs-CZ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3443377" y="2402274"/>
            <a:ext cx="1704687" cy="1026725"/>
          </a:xfrm>
          <a:prstGeom prst="wedgeRoundRectCallout">
            <a:avLst>
              <a:gd name="adj1" fmla="val -85787"/>
              <a:gd name="adj2" fmla="val -1752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informace o zdrojovém dokumentu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Zaoblený obdélníkový popisek 13"/>
          <p:cNvSpPr/>
          <p:nvPr/>
        </p:nvSpPr>
        <p:spPr>
          <a:xfrm>
            <a:off x="5508104" y="6021288"/>
            <a:ext cx="2376264" cy="648072"/>
          </a:xfrm>
          <a:prstGeom prst="wedgeRoundRectCallout">
            <a:avLst>
              <a:gd name="adj1" fmla="val -70786"/>
              <a:gd name="adj2" fmla="val -2698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formáty dostupnosti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164288" y="4581128"/>
            <a:ext cx="1728192" cy="538353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6" name="Zaoblený obdélníkový popisek 15"/>
          <p:cNvSpPr/>
          <p:nvPr/>
        </p:nvSpPr>
        <p:spPr>
          <a:xfrm>
            <a:off x="5637050" y="3267844"/>
            <a:ext cx="1353178" cy="665212"/>
          </a:xfrm>
          <a:prstGeom prst="wedgeRoundRectCallout">
            <a:avLst>
              <a:gd name="adj1" fmla="val 45581"/>
              <a:gd name="adj2" fmla="val 12454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vytvoření citace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4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 obsažený v dokumentu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9612560" cy="410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9144000" cy="60567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699792" y="2420888"/>
            <a:ext cx="936104" cy="28575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3823</TotalTime>
  <Words>255</Words>
  <Application>Microsoft Office PowerPoint</Application>
  <PresentationFormat>Předvádění na obrazovce (4:3)</PresentationFormat>
  <Paragraphs>62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VSE</vt:lpstr>
      <vt:lpstr>OECD iLibrary</vt:lpstr>
      <vt:lpstr>knihovna.vse.cz/zdroje</vt:lpstr>
      <vt:lpstr>Prezentace aplikace PowerPoint</vt:lpstr>
      <vt:lpstr>Co obsahuje OECD iLibrary</vt:lpstr>
      <vt:lpstr>Jednoduché hledání</vt:lpstr>
      <vt:lpstr>Vyhledané záznamy</vt:lpstr>
      <vt:lpstr>Práce s výsledkem hledání</vt:lpstr>
      <vt:lpstr>Graf obsažený v dokumentu</vt:lpstr>
      <vt:lpstr>Pokročilé hledání</vt:lpstr>
      <vt:lpstr>Pokročilé hledání</vt:lpstr>
      <vt:lpstr>Hledání ve statistikách</vt:lpstr>
      <vt:lpstr>Prezentace aplikace PowerPoint</vt:lpstr>
      <vt:lpstr>Prezentace aplikace PowerPoint</vt:lpstr>
      <vt:lpstr>Prezentace aplikace PowerPoint</vt:lpstr>
      <vt:lpstr>Prohlížení rejstříků</vt:lpstr>
      <vt:lpstr>Katalog publikací</vt:lpstr>
      <vt:lpstr>Prezentace aplikace PowerPoint</vt:lpstr>
      <vt:lpstr>Better Life Index http://oecdbetterlifeindex.org/</vt:lpstr>
      <vt:lpstr>Přístup do databáze:  knihovna.vse.cz/zdroje   Konzultace a poradenství:  Centrum informačních a  knihovnických služeb VŠE  i-servis@vse.cz</vt:lpstr>
    </vt:vector>
  </TitlesOfParts>
  <Company>VSE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380</cp:revision>
  <dcterms:created xsi:type="dcterms:W3CDTF">2011-08-15T11:01:02Z</dcterms:created>
  <dcterms:modified xsi:type="dcterms:W3CDTF">2019-02-19T12:39:27Z</dcterms:modified>
</cp:coreProperties>
</file>