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4"/>
  </p:notesMasterIdLst>
  <p:handoutMasterIdLst>
    <p:handoutMasterId r:id="rId25"/>
  </p:handoutMasterIdLst>
  <p:sldIdLst>
    <p:sldId id="256" r:id="rId5"/>
    <p:sldId id="345" r:id="rId6"/>
    <p:sldId id="328" r:id="rId7"/>
    <p:sldId id="360" r:id="rId8"/>
    <p:sldId id="363" r:id="rId9"/>
    <p:sldId id="364" r:id="rId10"/>
    <p:sldId id="366" r:id="rId11"/>
    <p:sldId id="367" r:id="rId12"/>
    <p:sldId id="351" r:id="rId13"/>
    <p:sldId id="332" r:id="rId14"/>
    <p:sldId id="337" r:id="rId15"/>
    <p:sldId id="361" r:id="rId16"/>
    <p:sldId id="340" r:id="rId17"/>
    <p:sldId id="357" r:id="rId18"/>
    <p:sldId id="349" r:id="rId19"/>
    <p:sldId id="368" r:id="rId20"/>
    <p:sldId id="369" r:id="rId21"/>
    <p:sldId id="355" r:id="rId22"/>
    <p:sldId id="276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2" autoAdjust="0"/>
    <p:restoredTop sz="91103" autoAdjust="0"/>
  </p:normalViewPr>
  <p:slideViewPr>
    <p:cSldViewPr>
      <p:cViewPr varScale="1">
        <p:scale>
          <a:sx n="105" d="100"/>
          <a:sy n="105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17.08.2021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17.08.2021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2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82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02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94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17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41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17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69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5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09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18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82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/>
              <a:t>Klepnutím</a:t>
            </a:r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/>
              <a:t>Klepnutím</a:t>
            </a:r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LOREM IPSUM DOLOR</a:t>
            </a:r>
            <a:endParaRPr 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mi </a:t>
            </a:r>
            <a:r>
              <a:rPr lang="cs-CZ" dirty="0" err="1"/>
              <a:t>et</a:t>
            </a:r>
            <a:r>
              <a:rPr lang="cs-CZ" dirty="0"/>
              <a:t>       </a:t>
            </a:r>
          </a:p>
          <a:p>
            <a:pPr lvl="0"/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, elit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semper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pellentesque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turpis</a:t>
            </a:r>
            <a:r>
              <a:rPr lang="cs-CZ" dirty="0"/>
              <a:t> </a:t>
            </a:r>
            <a:r>
              <a:rPr lang="cs-CZ" dirty="0" err="1"/>
              <a:t>suspendisse</a:t>
            </a:r>
            <a:r>
              <a:rPr lang="cs-CZ" dirty="0"/>
              <a:t> </a:t>
            </a:r>
            <a:r>
              <a:rPr lang="cs-CZ" dirty="0" err="1"/>
              <a:t>tellus</a:t>
            </a:r>
            <a:r>
              <a:rPr lang="cs-CZ" dirty="0"/>
              <a:t>       </a:t>
            </a:r>
          </a:p>
          <a:p>
            <a:pPr lvl="0"/>
            <a:r>
              <a:rPr lang="cs-CZ" dirty="0"/>
              <a:t>elit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semper </a:t>
            </a:r>
            <a:r>
              <a:rPr lang="cs-CZ" dirty="0" err="1"/>
              <a:t>semper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pellentesque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vse.cz/zdroj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641895"/>
            <a:ext cx="5256584" cy="936104"/>
          </a:xfrm>
        </p:spPr>
        <p:txBody>
          <a:bodyPr/>
          <a:lstStyle/>
          <a:p>
            <a:r>
              <a:rPr lang="cs-CZ" sz="5400" dirty="0"/>
              <a:t>Web of Science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131664"/>
            <a:ext cx="6400800" cy="1752600"/>
          </a:xfrm>
        </p:spPr>
        <p:txBody>
          <a:bodyPr/>
          <a:lstStyle/>
          <a:p>
            <a:r>
              <a:rPr lang="cs-CZ" sz="2400" dirty="0"/>
              <a:t>Centrum informačních a knihovnických služeb </a:t>
            </a:r>
          </a:p>
          <a:p>
            <a:r>
              <a:rPr lang="cs-CZ" sz="2400" dirty="0"/>
              <a:t>Odbor informační podpory studia a výzkumu</a:t>
            </a:r>
          </a:p>
          <a:p>
            <a:r>
              <a:rPr lang="pl-PL" sz="2400" dirty="0"/>
              <a:t>i-servis@vse.cz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67" y="2126106"/>
            <a:ext cx="4391025" cy="24574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7228138" cy="64672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55423"/>
            <a:ext cx="8136904" cy="926976"/>
          </a:xfrm>
        </p:spPr>
        <p:txBody>
          <a:bodyPr/>
          <a:lstStyle/>
          <a:p>
            <a:r>
              <a:rPr lang="cs-CZ" dirty="0"/>
              <a:t>Záznam dokumentu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7515662" y="1424815"/>
            <a:ext cx="1656184" cy="792088"/>
          </a:xfrm>
          <a:prstGeom prst="wedgeRoundRectCallout">
            <a:avLst>
              <a:gd name="adj1" fmla="val -60633"/>
              <a:gd name="adj2" fmla="val 3225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počet citací článku</a:t>
            </a:r>
          </a:p>
        </p:txBody>
      </p:sp>
      <p:sp>
        <p:nvSpPr>
          <p:cNvPr id="13" name="Zaoblený obdélníkový popisek 5"/>
          <p:cNvSpPr/>
          <p:nvPr/>
        </p:nvSpPr>
        <p:spPr>
          <a:xfrm>
            <a:off x="7014150" y="3573016"/>
            <a:ext cx="2046298" cy="904910"/>
          </a:xfrm>
          <a:prstGeom prst="wedgeRoundRectCallout">
            <a:avLst>
              <a:gd name="adj1" fmla="val -46603"/>
              <a:gd name="adj2" fmla="val -6213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použitá literatura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(citované dokumenty)</a:t>
            </a:r>
          </a:p>
        </p:txBody>
      </p:sp>
      <p:sp>
        <p:nvSpPr>
          <p:cNvPr id="15" name="Zaoblený obdélníkový popisek 5"/>
          <p:cNvSpPr/>
          <p:nvPr/>
        </p:nvSpPr>
        <p:spPr>
          <a:xfrm>
            <a:off x="3275856" y="5661248"/>
            <a:ext cx="2125944" cy="1008112"/>
          </a:xfrm>
          <a:prstGeom prst="wedgeRoundRectCallout">
            <a:avLst>
              <a:gd name="adj1" fmla="val 56872"/>
              <a:gd name="adj2" fmla="val 2915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Impact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factor</a:t>
            </a:r>
            <a:r>
              <a:rPr lang="cs-CZ" dirty="0" smtClean="0">
                <a:solidFill>
                  <a:schemeClr val="tx1"/>
                </a:solidFill>
              </a:rPr>
              <a:t> časopisu, kde byl článek publikován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5"/>
          <p:cNvSpPr/>
          <p:nvPr/>
        </p:nvSpPr>
        <p:spPr>
          <a:xfrm>
            <a:off x="174969" y="1158164"/>
            <a:ext cx="1665271" cy="874600"/>
          </a:xfrm>
          <a:prstGeom prst="wedgeRoundRectCallout">
            <a:avLst>
              <a:gd name="adj1" fmla="val 61471"/>
              <a:gd name="adj2" fmla="val -3833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ožnosti, jak získat plný text článku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" y="1772816"/>
            <a:ext cx="9090791" cy="44306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/>
          <a:lstStyle/>
          <a:p>
            <a:r>
              <a:rPr lang="cs-CZ" dirty="0"/>
              <a:t>Hledání </a:t>
            </a:r>
            <a:r>
              <a:rPr lang="cs-CZ" dirty="0" smtClean="0"/>
              <a:t>autorů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403648" y="2492896"/>
            <a:ext cx="864096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9"/>
          <p:cNvSpPr/>
          <p:nvPr/>
        </p:nvSpPr>
        <p:spPr>
          <a:xfrm>
            <a:off x="3275856" y="1676066"/>
            <a:ext cx="2160240" cy="816830"/>
          </a:xfrm>
          <a:prstGeom prst="wedgeRoundRectCallout">
            <a:avLst>
              <a:gd name="adj1" fmla="val -72253"/>
              <a:gd name="adj2" fmla="val 4550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zvolte vyhledávání autora</a:t>
            </a:r>
          </a:p>
        </p:txBody>
      </p:sp>
      <p:sp>
        <p:nvSpPr>
          <p:cNvPr id="8" name="Zaoblený obdélníkový popisek 9"/>
          <p:cNvSpPr/>
          <p:nvPr/>
        </p:nvSpPr>
        <p:spPr>
          <a:xfrm>
            <a:off x="3707904" y="5301208"/>
            <a:ext cx="2160240" cy="816830"/>
          </a:xfrm>
          <a:prstGeom prst="wedgeRoundRectCallout">
            <a:avLst>
              <a:gd name="adj1" fmla="val -12146"/>
              <a:gd name="adj2" fmla="val -8547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yplňte příjmení a jméno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4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0" y="1098476"/>
            <a:ext cx="6836009" cy="574697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autora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5868144" y="5573208"/>
            <a:ext cx="864096" cy="216024"/>
          </a:xfrm>
          <a:prstGeom prst="rect">
            <a:avLst/>
          </a:prstGeom>
          <a:solidFill>
            <a:schemeClr val="tx1">
              <a:alpha val="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4"/>
          <p:cNvSpPr/>
          <p:nvPr/>
        </p:nvSpPr>
        <p:spPr>
          <a:xfrm>
            <a:off x="6977534" y="5169148"/>
            <a:ext cx="1987229" cy="1024144"/>
          </a:xfrm>
          <a:prstGeom prst="wedgeRoundRectCallout">
            <a:avLst>
              <a:gd name="adj1" fmla="val -57122"/>
              <a:gd name="adj2" fmla="val 476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odrobnější analýza citovanosti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4"/>
          <p:cNvSpPr/>
          <p:nvPr/>
        </p:nvSpPr>
        <p:spPr>
          <a:xfrm>
            <a:off x="3131840" y="4290760"/>
            <a:ext cx="1987229" cy="1278130"/>
          </a:xfrm>
          <a:prstGeom prst="wedgeRoundRectCallout">
            <a:avLst>
              <a:gd name="adj1" fmla="val 61594"/>
              <a:gd name="adj2" fmla="val 1021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Informace o citovanosti (H-index, počet citací)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2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072" y="324661"/>
            <a:ext cx="6653414" cy="6352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4770"/>
            <a:ext cx="8136904" cy="1359024"/>
          </a:xfrm>
        </p:spPr>
        <p:txBody>
          <a:bodyPr/>
          <a:lstStyle/>
          <a:p>
            <a:r>
              <a:rPr lang="cs-CZ" dirty="0"/>
              <a:t>Analýza</a:t>
            </a:r>
            <a:br>
              <a:rPr lang="cs-CZ" dirty="0"/>
            </a:br>
            <a:r>
              <a:rPr lang="cs-CZ" dirty="0"/>
              <a:t> citací</a:t>
            </a:r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9" name="Zaoblený obdélníkový popisek 4"/>
          <p:cNvSpPr/>
          <p:nvPr/>
        </p:nvSpPr>
        <p:spPr>
          <a:xfrm>
            <a:off x="7685252" y="1541589"/>
            <a:ext cx="1354719" cy="432049"/>
          </a:xfrm>
          <a:prstGeom prst="wedgeRoundRectCallout">
            <a:avLst>
              <a:gd name="adj1" fmla="val 16663"/>
              <a:gd name="adj2" fmla="val -10644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h-index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4"/>
          <p:cNvSpPr/>
          <p:nvPr/>
        </p:nvSpPr>
        <p:spPr>
          <a:xfrm>
            <a:off x="6380174" y="519260"/>
            <a:ext cx="1369033" cy="465022"/>
          </a:xfrm>
          <a:prstGeom prst="wedgeRoundRectCallout">
            <a:avLst>
              <a:gd name="adj1" fmla="val 81132"/>
              <a:gd name="adj2" fmla="val -1925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export dat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56072" y="5531476"/>
            <a:ext cx="6631603" cy="1331139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ový popisek 4"/>
          <p:cNvSpPr/>
          <p:nvPr/>
        </p:nvSpPr>
        <p:spPr>
          <a:xfrm>
            <a:off x="323528" y="5013176"/>
            <a:ext cx="1825410" cy="1008112"/>
          </a:xfrm>
          <a:prstGeom prst="wedgeRoundRectCallout">
            <a:avLst>
              <a:gd name="adj1" fmla="val 53669"/>
              <a:gd name="adj2" fmla="val 7968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analýza citací </a:t>
            </a:r>
            <a:r>
              <a:rPr lang="cs-CZ" sz="1400" dirty="0">
                <a:solidFill>
                  <a:schemeClr val="tx1"/>
                </a:solidFill>
              </a:rPr>
              <a:t>jednotlivých dokumentů v průběhu let</a:t>
            </a:r>
          </a:p>
        </p:txBody>
      </p:sp>
      <p:sp>
        <p:nvSpPr>
          <p:cNvPr id="14" name="Zaoblený obdélníkový popisek 4"/>
          <p:cNvSpPr/>
          <p:nvPr/>
        </p:nvSpPr>
        <p:spPr>
          <a:xfrm>
            <a:off x="394315" y="2996952"/>
            <a:ext cx="1825410" cy="1008112"/>
          </a:xfrm>
          <a:prstGeom prst="wedgeRoundRectCallout">
            <a:avLst>
              <a:gd name="adj1" fmla="val 80093"/>
              <a:gd name="adj2" fmla="val 1127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graf citací </a:t>
            </a:r>
            <a:r>
              <a:rPr lang="cs-CZ" sz="1400" dirty="0">
                <a:solidFill>
                  <a:schemeClr val="tx1"/>
                </a:solidFill>
              </a:rPr>
              <a:t>všech dokumentů v průběhu let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6156175" y="5589240"/>
            <a:ext cx="216024" cy="607806"/>
          </a:xfrm>
          <a:prstGeom prst="downArrow">
            <a:avLst>
              <a:gd name="adj1" fmla="val 52850"/>
              <a:gd name="adj2" fmla="val 50000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83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8" y="1159222"/>
            <a:ext cx="8590352" cy="5698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926976"/>
          </a:xfrm>
        </p:spPr>
        <p:txBody>
          <a:bodyPr/>
          <a:lstStyle/>
          <a:p>
            <a:r>
              <a:rPr lang="cs-CZ" dirty="0"/>
              <a:t>Pokročilé vyhledávání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2171670" y="2073670"/>
            <a:ext cx="2007136" cy="352399"/>
          </a:xfrm>
          <a:prstGeom prst="wedgeRoundRectCallout">
            <a:avLst>
              <a:gd name="adj1" fmla="val -15375"/>
              <a:gd name="adj2" fmla="val -7327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citační </a:t>
            </a:r>
            <a:r>
              <a:rPr lang="cs-CZ" dirty="0" smtClean="0">
                <a:solidFill>
                  <a:schemeClr val="tx1"/>
                </a:solidFill>
              </a:rPr>
              <a:t>rejstříky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8"/>
          <p:cNvSpPr/>
          <p:nvPr/>
        </p:nvSpPr>
        <p:spPr>
          <a:xfrm>
            <a:off x="611560" y="5284088"/>
            <a:ext cx="2733779" cy="403762"/>
          </a:xfrm>
          <a:prstGeom prst="wedgeRoundRectCallout">
            <a:avLst>
              <a:gd name="adj1" fmla="val -26069"/>
              <a:gd name="adj2" fmla="val 7740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historie vyhledávání</a:t>
            </a:r>
          </a:p>
        </p:txBody>
      </p:sp>
      <p:sp>
        <p:nvSpPr>
          <p:cNvPr id="12" name="Zaoblený obdélníkový popisek 9"/>
          <p:cNvSpPr/>
          <p:nvPr/>
        </p:nvSpPr>
        <p:spPr>
          <a:xfrm>
            <a:off x="3563888" y="4423231"/>
            <a:ext cx="1728192" cy="792088"/>
          </a:xfrm>
          <a:prstGeom prst="wedgeRoundRectCallout">
            <a:avLst>
              <a:gd name="adj1" fmla="val 16468"/>
              <a:gd name="adj2" fmla="val -5871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nápověda k vyhledávání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9"/>
          <p:cNvSpPr/>
          <p:nvPr/>
        </p:nvSpPr>
        <p:spPr>
          <a:xfrm>
            <a:off x="6535780" y="5228685"/>
            <a:ext cx="2068668" cy="666870"/>
          </a:xfrm>
          <a:prstGeom prst="wedgeRoundRectCallout">
            <a:avLst>
              <a:gd name="adj1" fmla="val -16107"/>
              <a:gd name="adj2" fmla="val 8658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editace minulých vyhledávání</a:t>
            </a:r>
          </a:p>
        </p:txBody>
      </p:sp>
      <p:sp>
        <p:nvSpPr>
          <p:cNvPr id="14" name="Zaoblený obdélníkový popisek 8"/>
          <p:cNvSpPr/>
          <p:nvPr/>
        </p:nvSpPr>
        <p:spPr>
          <a:xfrm>
            <a:off x="5004048" y="2086198"/>
            <a:ext cx="2733779" cy="403762"/>
          </a:xfrm>
          <a:prstGeom prst="wedgeRoundRectCallout">
            <a:avLst>
              <a:gd name="adj1" fmla="val -26069"/>
              <a:gd name="adj2" fmla="val 7740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adejte dotaz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Zaoblený obdélníkový popisek 8"/>
          <p:cNvSpPr/>
          <p:nvPr/>
        </p:nvSpPr>
        <p:spPr>
          <a:xfrm>
            <a:off x="432136" y="4020571"/>
            <a:ext cx="1296144" cy="593868"/>
          </a:xfrm>
          <a:prstGeom prst="wedgeRoundRectCallout">
            <a:avLst>
              <a:gd name="adj1" fmla="val 62770"/>
              <a:gd name="adj2" fmla="val -1340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časové vymezení</a:t>
            </a:r>
          </a:p>
        </p:txBody>
      </p:sp>
    </p:spTree>
    <p:extLst>
      <p:ext uri="{BB962C8B-B14F-4D97-AF65-F5344CB8AC3E}">
        <p14:creationId xmlns:p14="http://schemas.microsoft.com/office/powerpoint/2010/main" val="2487879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2" grpId="0" animBg="1"/>
      <p:bldP spid="16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5" y="1317888"/>
            <a:ext cx="8924375" cy="532859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092280" y="4008472"/>
            <a:ext cx="648072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926976"/>
          </a:xfrm>
        </p:spPr>
        <p:txBody>
          <a:bodyPr/>
          <a:lstStyle/>
          <a:p>
            <a:r>
              <a:rPr lang="cs-CZ" dirty="0"/>
              <a:t>Pokročilé </a:t>
            </a:r>
            <a:r>
              <a:rPr lang="cs-CZ" dirty="0" smtClean="0"/>
              <a:t>vyhledávání ukázka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387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01790"/>
            <a:ext cx="8618805" cy="6389427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926976"/>
          </a:xfrm>
        </p:spPr>
        <p:txBody>
          <a:bodyPr/>
          <a:lstStyle/>
          <a:p>
            <a:r>
              <a:rPr lang="cs-CZ" dirty="0"/>
              <a:t>Pokročilé </a:t>
            </a:r>
            <a:r>
              <a:rPr lang="cs-CZ" dirty="0" smtClean="0"/>
              <a:t>vyhledávání ukázka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94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20888"/>
            <a:ext cx="6984776" cy="30002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710952"/>
          </a:xfrm>
        </p:spPr>
        <p:txBody>
          <a:bodyPr/>
          <a:lstStyle/>
          <a:p>
            <a:r>
              <a:rPr lang="cs-CZ" dirty="0" smtClean="0"/>
              <a:t>Hledání </a:t>
            </a:r>
            <a:r>
              <a:rPr lang="cs-CZ" dirty="0"/>
              <a:t>citačního ohlasu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1920" y="2852936"/>
            <a:ext cx="1152128" cy="41111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9"/>
          <p:cNvSpPr/>
          <p:nvPr/>
        </p:nvSpPr>
        <p:spPr>
          <a:xfrm>
            <a:off x="179512" y="2636912"/>
            <a:ext cx="1713352" cy="2304256"/>
          </a:xfrm>
          <a:prstGeom prst="wedgeRoundRectCallout">
            <a:avLst>
              <a:gd name="adj1" fmla="val 66201"/>
              <a:gd name="adj2" fmla="val 2351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vyhledávání citací autora, díla apod.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7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8" y="548680"/>
            <a:ext cx="8822605" cy="674846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9456" y="513272"/>
            <a:ext cx="5432664" cy="89950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15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36904" cy="1008112"/>
          </a:xfrm>
        </p:spPr>
        <p:txBody>
          <a:bodyPr/>
          <a:lstStyle/>
          <a:p>
            <a:pPr algn="ctr"/>
            <a:r>
              <a:rPr lang="cs-CZ" sz="3600" dirty="0"/>
              <a:t>Přístup do databáze:</a:t>
            </a:r>
            <a:br>
              <a:rPr lang="cs-CZ" sz="3600" dirty="0"/>
            </a:br>
            <a:r>
              <a:rPr lang="cs-CZ" sz="3600" b="0" dirty="0"/>
              <a:t>knihovna.vse.cz/zdroje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Konzultace a poradenství:</a:t>
            </a:r>
            <a:br>
              <a:rPr lang="cs-CZ" sz="3600" dirty="0"/>
            </a:br>
            <a:r>
              <a:rPr lang="cs-CZ" sz="3600" b="0" dirty="0"/>
              <a:t>Centrum informačních a </a:t>
            </a:r>
            <a:br>
              <a:rPr lang="cs-CZ" sz="3600" b="0" dirty="0"/>
            </a:br>
            <a:r>
              <a:rPr lang="cs-CZ" sz="3600" b="0" dirty="0"/>
              <a:t>knihovnických služeb VŠE</a:t>
            </a:r>
            <a:br>
              <a:rPr lang="cs-CZ" sz="3600" b="0" dirty="0"/>
            </a:br>
            <a:r>
              <a:rPr lang="cs-CZ" sz="3600" b="0" dirty="0"/>
              <a:t/>
            </a:r>
            <a:br>
              <a:rPr lang="cs-CZ" sz="3600" b="0" dirty="0"/>
            </a:br>
            <a:r>
              <a:rPr lang="cs-CZ" sz="3600" b="0" dirty="0"/>
              <a:t>i-servis@vse.cz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4" y="2223543"/>
            <a:ext cx="8847515" cy="4383468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6904" cy="792088"/>
          </a:xfrm>
        </p:spPr>
        <p:txBody>
          <a:bodyPr/>
          <a:lstStyle/>
          <a:p>
            <a:r>
              <a:rPr lang="cs-CZ" sz="4000" dirty="0">
                <a:hlinkClick r:id="rId3"/>
              </a:rPr>
              <a:t>https://knihovna.vse.cz/zdroje/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56792"/>
            <a:ext cx="8208912" cy="3988777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5004048" y="4415277"/>
            <a:ext cx="648072" cy="1130292"/>
          </a:xfrm>
          <a:prstGeom prst="downArrow">
            <a:avLst>
              <a:gd name="adj1" fmla="val 52850"/>
              <a:gd name="adj2" fmla="val 50000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6"/>
          <p:cNvSpPr/>
          <p:nvPr/>
        </p:nvSpPr>
        <p:spPr>
          <a:xfrm>
            <a:off x="7209405" y="3983229"/>
            <a:ext cx="1296144" cy="864096"/>
          </a:xfrm>
          <a:prstGeom prst="wedgeRoundRectCallout">
            <a:avLst>
              <a:gd name="adj1" fmla="val -61342"/>
              <a:gd name="adj2" fmla="val 12493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popis zdroje</a:t>
            </a:r>
          </a:p>
        </p:txBody>
      </p:sp>
      <p:sp>
        <p:nvSpPr>
          <p:cNvPr id="9" name="Zaoblený obdélníkový popisek 6"/>
          <p:cNvSpPr/>
          <p:nvPr/>
        </p:nvSpPr>
        <p:spPr>
          <a:xfrm>
            <a:off x="6084168" y="5872577"/>
            <a:ext cx="1296144" cy="764497"/>
          </a:xfrm>
          <a:prstGeom prst="wedgeRoundRectCallout">
            <a:avLst>
              <a:gd name="adj1" fmla="val 80784"/>
              <a:gd name="adj2" fmla="val -6941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spuštění databáze</a:t>
            </a:r>
          </a:p>
        </p:txBody>
      </p:sp>
    </p:spTree>
    <p:extLst>
      <p:ext uri="{BB962C8B-B14F-4D97-AF65-F5344CB8AC3E}">
        <p14:creationId xmlns:p14="http://schemas.microsoft.com/office/powerpoint/2010/main" val="293583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4448" cy="1296144"/>
          </a:xfrm>
        </p:spPr>
        <p:txBody>
          <a:bodyPr/>
          <a:lstStyle/>
          <a:p>
            <a:r>
              <a:rPr lang="cs-CZ" dirty="0"/>
              <a:t>Web of Science</a:t>
            </a:r>
            <a:r>
              <a:rPr lang="cs-CZ" baseline="30000" dirty="0"/>
              <a:t>TM </a:t>
            </a:r>
            <a:r>
              <a:rPr lang="cs-CZ" dirty="0"/>
              <a:t>Core Collection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137202" cy="4320902"/>
          </a:xfrm>
        </p:spPr>
        <p:txBody>
          <a:bodyPr/>
          <a:lstStyle/>
          <a:p>
            <a:r>
              <a:rPr lang="cs-CZ" b="1" dirty="0"/>
              <a:t>citační multioborová databáze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/>
              <a:t>umožňuje uživatelům sledovat</a:t>
            </a:r>
            <a:r>
              <a:rPr lang="cs-CZ" b="1" dirty="0"/>
              <a:t> poslední trendy v oblasti výzkumu a vývoje </a:t>
            </a:r>
            <a:r>
              <a:rPr lang="cs-CZ" dirty="0"/>
              <a:t>nebo</a:t>
            </a:r>
            <a:r>
              <a:rPr lang="cs-CZ" b="1" dirty="0"/>
              <a:t> vývoj názorů a teorií </a:t>
            </a:r>
            <a:r>
              <a:rPr lang="cs-CZ" dirty="0"/>
              <a:t>v různých vědeckých disciplínách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/>
              <a:t>na základě citačních vazeb je možné vysledovat aktuální vazby mezi vědci a vědeckými pracovišti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280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137202" cy="5184998"/>
          </a:xfrm>
        </p:spPr>
        <p:txBody>
          <a:bodyPr/>
          <a:lstStyle/>
          <a:p>
            <a:r>
              <a:rPr lang="cs-CZ" dirty="0"/>
              <a:t>excerpováno cca </a:t>
            </a:r>
            <a:r>
              <a:rPr lang="cs-CZ" b="1" dirty="0"/>
              <a:t>21 </a:t>
            </a:r>
            <a:r>
              <a:rPr lang="cs-CZ" b="1" dirty="0" smtClean="0"/>
              <a:t>100</a:t>
            </a:r>
            <a:r>
              <a:rPr lang="cs-CZ" dirty="0" smtClean="0"/>
              <a:t> </a:t>
            </a:r>
            <a:r>
              <a:rPr lang="cs-CZ" b="1" dirty="0"/>
              <a:t>vědeckých časopisů z více než 250 vědních oborů </a:t>
            </a:r>
            <a:r>
              <a:rPr lang="cs-CZ" dirty="0"/>
              <a:t>(vše recenzované časopisy s přidělenou hodnotou tzv. impakt faktoru), </a:t>
            </a:r>
            <a:r>
              <a:rPr lang="cs-CZ" b="1" dirty="0"/>
              <a:t>referáty z konferencí </a:t>
            </a:r>
            <a:r>
              <a:rPr lang="cs-CZ" dirty="0"/>
              <a:t>a další publikace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/>
              <a:t>databáze obsahuje bibliografické záznamy </a:t>
            </a:r>
            <a:br>
              <a:rPr lang="cs-CZ" dirty="0"/>
            </a:br>
            <a:r>
              <a:rPr lang="cs-CZ" dirty="0"/>
              <a:t>a reference (citační vazby) od r. 1900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68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832599" cy="45091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926976"/>
          </a:xfrm>
        </p:spPr>
        <p:txBody>
          <a:bodyPr/>
          <a:lstStyle/>
          <a:p>
            <a:r>
              <a:rPr lang="cs-CZ" dirty="0"/>
              <a:t>Úvodní stránka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5245617" y="548680"/>
            <a:ext cx="2177380" cy="938212"/>
          </a:xfrm>
          <a:prstGeom prst="wedgeRoundRectCallout">
            <a:avLst>
              <a:gd name="adj1" fmla="val 50181"/>
              <a:gd name="adj2" fmla="val 10838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personalizace (</a:t>
            </a:r>
            <a:r>
              <a:rPr lang="cs-CZ" sz="1600" dirty="0">
                <a:solidFill>
                  <a:schemeClr val="tx1"/>
                </a:solidFill>
              </a:rPr>
              <a:t>možnost vlastního pod účtu)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212853" y="3697132"/>
            <a:ext cx="6527499" cy="196860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9"/>
          <p:cNvSpPr/>
          <p:nvPr/>
        </p:nvSpPr>
        <p:spPr>
          <a:xfrm>
            <a:off x="6444208" y="2898742"/>
            <a:ext cx="2021482" cy="634456"/>
          </a:xfrm>
          <a:prstGeom prst="wedgeRoundRectCallout">
            <a:avLst>
              <a:gd name="adj1" fmla="val -77877"/>
              <a:gd name="adj2" fmla="val 8152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vyhledávání</a:t>
            </a:r>
          </a:p>
        </p:txBody>
      </p:sp>
      <p:sp>
        <p:nvSpPr>
          <p:cNvPr id="19" name="Zaoblený obdélníkový popisek 9"/>
          <p:cNvSpPr/>
          <p:nvPr/>
        </p:nvSpPr>
        <p:spPr>
          <a:xfrm>
            <a:off x="4353688" y="6085979"/>
            <a:ext cx="3386664" cy="576064"/>
          </a:xfrm>
          <a:prstGeom prst="wedgeRoundRectCallout">
            <a:avLst>
              <a:gd name="adj1" fmla="val 78683"/>
              <a:gd name="adj2" fmla="val -5769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nápověda</a:t>
            </a:r>
            <a:r>
              <a:rPr lang="cs-CZ" dirty="0">
                <a:solidFill>
                  <a:schemeClr val="tx1"/>
                </a:solidFill>
              </a:rPr>
              <a:t>, tutoriály apod.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422997" y="1844824"/>
            <a:ext cx="1435870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619672" y="1844823"/>
            <a:ext cx="2592288" cy="432049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Zaoblený obdélníkový popisek 9"/>
          <p:cNvSpPr/>
          <p:nvPr/>
        </p:nvSpPr>
        <p:spPr>
          <a:xfrm>
            <a:off x="588170" y="2697113"/>
            <a:ext cx="3888432" cy="884312"/>
          </a:xfrm>
          <a:prstGeom prst="wedgeRoundRectCallout">
            <a:avLst>
              <a:gd name="adj1" fmla="val 20023"/>
              <a:gd name="adj2" fmla="val -8677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vyhledávání, seznam vybraných zdrojů, historie vyhledávání, upozornění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31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24143"/>
            <a:ext cx="8577925" cy="26279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926976"/>
          </a:xfrm>
        </p:spPr>
        <p:txBody>
          <a:bodyPr/>
          <a:lstStyle/>
          <a:p>
            <a:r>
              <a:rPr lang="cs-CZ" dirty="0"/>
              <a:t>Vyhledávání v dokumentech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2483767" y="4941168"/>
            <a:ext cx="5112569" cy="504056"/>
          </a:xfrm>
          <a:prstGeom prst="wedgeRoundRectCallout">
            <a:avLst>
              <a:gd name="adj1" fmla="val -49676"/>
              <a:gd name="adj2" fmla="val -10468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pokud bude potřeba, přidejte časové vymezení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67544" y="3279186"/>
            <a:ext cx="1080120" cy="38717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740352" y="4653135"/>
            <a:ext cx="792088" cy="288033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8"/>
          <p:cNvSpPr/>
          <p:nvPr/>
        </p:nvSpPr>
        <p:spPr>
          <a:xfrm>
            <a:off x="7360709" y="2952116"/>
            <a:ext cx="1656184" cy="830539"/>
          </a:xfrm>
          <a:prstGeom prst="wedgeRoundRectCallout">
            <a:avLst>
              <a:gd name="adj1" fmla="val -52705"/>
              <a:gd name="adj2" fmla="val 8292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zadejte požadavek</a:t>
            </a:r>
          </a:p>
        </p:txBody>
      </p:sp>
      <p:sp>
        <p:nvSpPr>
          <p:cNvPr id="18" name="Zaoblený obdélníkový popisek 8"/>
          <p:cNvSpPr/>
          <p:nvPr/>
        </p:nvSpPr>
        <p:spPr>
          <a:xfrm>
            <a:off x="395536" y="5532847"/>
            <a:ext cx="1872716" cy="1024357"/>
          </a:xfrm>
          <a:prstGeom prst="wedgeRoundRectCallout">
            <a:avLst>
              <a:gd name="adj1" fmla="val -20376"/>
              <a:gd name="adj2" fmla="val -13346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pokud bude potřeba, přidejte pole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popisek 8"/>
          <p:cNvSpPr/>
          <p:nvPr/>
        </p:nvSpPr>
        <p:spPr>
          <a:xfrm>
            <a:off x="2411760" y="1544473"/>
            <a:ext cx="4248472" cy="1000828"/>
          </a:xfrm>
          <a:prstGeom prst="wedgeRoundRectCallout">
            <a:avLst>
              <a:gd name="adj1" fmla="val -57954"/>
              <a:gd name="adj2" fmla="val 19265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Vyberte v jakém tipu informace (téma, název, název časopisu, autor apod.)  budete vyhledávat</a:t>
            </a:r>
          </a:p>
        </p:txBody>
      </p:sp>
    </p:spTree>
    <p:extLst>
      <p:ext uri="{BB962C8B-B14F-4D97-AF65-F5344CB8AC3E}">
        <p14:creationId xmlns:p14="http://schemas.microsoft.com/office/powerpoint/2010/main" val="263033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4" grpId="0" animBg="1"/>
      <p:bldP spid="18" grpId="0" animBg="1"/>
      <p:bldP spid="1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6" y="1741116"/>
            <a:ext cx="8800354" cy="42801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21" y="317279"/>
            <a:ext cx="8927975" cy="659400"/>
          </a:xfrm>
        </p:spPr>
        <p:txBody>
          <a:bodyPr/>
          <a:lstStyle/>
          <a:p>
            <a:r>
              <a:rPr lang="cs-CZ" sz="4000" dirty="0"/>
              <a:t>Příklad vyhledávání v dokumentech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95536" y="2276872"/>
            <a:ext cx="1152128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28384" y="5517232"/>
            <a:ext cx="792088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2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57878"/>
            <a:ext cx="8476785" cy="57184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782960"/>
          </a:xfrm>
        </p:spPr>
        <p:txBody>
          <a:bodyPr/>
          <a:lstStyle/>
          <a:p>
            <a:r>
              <a:rPr lang="cs-CZ" dirty="0"/>
              <a:t>Výsledky hledání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11560" y="2657791"/>
            <a:ext cx="2232248" cy="421849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98887" y="1157878"/>
            <a:ext cx="2965001" cy="266909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1983882" y="5036387"/>
            <a:ext cx="216024" cy="607806"/>
          </a:xfrm>
          <a:prstGeom prst="downArrow">
            <a:avLst>
              <a:gd name="adj1" fmla="val 52850"/>
              <a:gd name="adj2" fmla="val 50000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Zaoblený obdélníkový popisek 5"/>
          <p:cNvSpPr/>
          <p:nvPr/>
        </p:nvSpPr>
        <p:spPr>
          <a:xfrm>
            <a:off x="467544" y="1737758"/>
            <a:ext cx="1876378" cy="915956"/>
          </a:xfrm>
          <a:prstGeom prst="wedgeRoundRectCallout">
            <a:avLst>
              <a:gd name="adj1" fmla="val 9855"/>
              <a:gd name="adj2" fmla="val -7912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počet vyhledaných dokumentů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119286" y="2510744"/>
            <a:ext cx="936104" cy="285939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Zaoblený obdélníkový popisek 4"/>
          <p:cNvSpPr/>
          <p:nvPr/>
        </p:nvSpPr>
        <p:spPr>
          <a:xfrm>
            <a:off x="6948264" y="3035607"/>
            <a:ext cx="1854213" cy="639513"/>
          </a:xfrm>
          <a:prstGeom prst="wedgeRoundRectCallout">
            <a:avLst>
              <a:gd name="adj1" fmla="val -25100"/>
              <a:gd name="adj2" fmla="val -7807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možnosti řazení výsledků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2469936" y="3728587"/>
            <a:ext cx="1450616" cy="764650"/>
          </a:xfrm>
          <a:prstGeom prst="wedgeRoundRectCallout">
            <a:avLst>
              <a:gd name="adj1" fmla="val -57511"/>
              <a:gd name="adj2" fmla="val 9762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filtrovaní záznamů</a:t>
            </a:r>
          </a:p>
        </p:txBody>
      </p:sp>
    </p:spTree>
    <p:extLst>
      <p:ext uri="{BB962C8B-B14F-4D97-AF65-F5344CB8AC3E}">
        <p14:creationId xmlns:p14="http://schemas.microsoft.com/office/powerpoint/2010/main" val="137083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6" grpId="0" animBg="1"/>
      <p:bldP spid="1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3" y="730513"/>
            <a:ext cx="9118801" cy="6151511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827584" y="2899722"/>
            <a:ext cx="2365568" cy="906546"/>
          </a:xfrm>
          <a:prstGeom prst="wedgeRoundRectCallout">
            <a:avLst>
              <a:gd name="adj1" fmla="val 50794"/>
              <a:gd name="adj2" fmla="val -8100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označení,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export do citačního manažeru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83868" y="2752637"/>
            <a:ext cx="576064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915816" y="2204864"/>
            <a:ext cx="1800200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Zaoblený obdélníkový popisek 5"/>
          <p:cNvSpPr/>
          <p:nvPr/>
        </p:nvSpPr>
        <p:spPr>
          <a:xfrm>
            <a:off x="6543537" y="3573016"/>
            <a:ext cx="1540331" cy="743821"/>
          </a:xfrm>
          <a:prstGeom prst="wedgeRoundRectCallout">
            <a:avLst>
              <a:gd name="adj1" fmla="val 51113"/>
              <a:gd name="adj2" fmla="val -9477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počet citací článku</a:t>
            </a:r>
          </a:p>
        </p:txBody>
      </p:sp>
      <p:sp>
        <p:nvSpPr>
          <p:cNvPr id="9" name="Obdélník 8"/>
          <p:cNvSpPr/>
          <p:nvPr/>
        </p:nvSpPr>
        <p:spPr>
          <a:xfrm>
            <a:off x="7380312" y="1130282"/>
            <a:ext cx="864096" cy="21048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6"/>
          <p:cNvSpPr/>
          <p:nvPr/>
        </p:nvSpPr>
        <p:spPr>
          <a:xfrm>
            <a:off x="3527884" y="253160"/>
            <a:ext cx="5076564" cy="507781"/>
          </a:xfrm>
          <a:prstGeom prst="wedgeRoundRectCallout">
            <a:avLst>
              <a:gd name="adj1" fmla="val 27018"/>
              <a:gd name="adj2" fmla="val 9547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citační analýza vyhledaných dokumentů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68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CA7D7417DF904AA507E2265EF72B6C" ma:contentTypeVersion="12" ma:contentTypeDescription="Vytvoří nový dokument" ma:contentTypeScope="" ma:versionID="df4faaa6ce45fc5382928841290827fd">
  <xsd:schema xmlns:xsd="http://www.w3.org/2001/XMLSchema" xmlns:xs="http://www.w3.org/2001/XMLSchema" xmlns:p="http://schemas.microsoft.com/office/2006/metadata/properties" xmlns:ns3="462a9d7b-b0af-4059-b07c-6ca0f4ff3fc2" xmlns:ns4="a0d43928-4686-4d00-b2da-db9e0b6ee938" targetNamespace="http://schemas.microsoft.com/office/2006/metadata/properties" ma:root="true" ma:fieldsID="fbc64278501696996d842ca0c7b95755" ns3:_="" ns4:_="">
    <xsd:import namespace="462a9d7b-b0af-4059-b07c-6ca0f4ff3fc2"/>
    <xsd:import namespace="a0d43928-4686-4d00-b2da-db9e0b6ee9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a9d7b-b0af-4059-b07c-6ca0f4ff3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43928-4686-4d00-b2da-db9e0b6ee9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608A63-79C3-4C1F-BD84-C0728945B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a9d7b-b0af-4059-b07c-6ca0f4ff3fc2"/>
    <ds:schemaRef ds:uri="a0d43928-4686-4d00-b2da-db9e0b6ee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B8012-AC7C-44E7-BB1C-F389C18AF9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3E5BCC-14F6-4500-86A2-B14E2E18B774}">
  <ds:schemaRefs>
    <ds:schemaRef ds:uri="http://purl.org/dc/elements/1.1/"/>
    <ds:schemaRef ds:uri="http://schemas.microsoft.com/office/2006/metadata/properties"/>
    <ds:schemaRef ds:uri="a0d43928-4686-4d00-b2da-db9e0b6ee938"/>
    <ds:schemaRef ds:uri="http://purl.org/dc/terms/"/>
    <ds:schemaRef ds:uri="462a9d7b-b0af-4059-b07c-6ca0f4ff3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14797</TotalTime>
  <Words>339</Words>
  <Application>Microsoft Office PowerPoint</Application>
  <PresentationFormat>Předvádění na obrazovce (4:3)</PresentationFormat>
  <Paragraphs>81</Paragraphs>
  <Slides>19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VSE</vt:lpstr>
      <vt:lpstr>Web of Science</vt:lpstr>
      <vt:lpstr>https://knihovna.vse.cz/zdroje/</vt:lpstr>
      <vt:lpstr>Web of ScienceTM Core Collection</vt:lpstr>
      <vt:lpstr>Prezentace aplikace PowerPoint</vt:lpstr>
      <vt:lpstr>Úvodní stránka</vt:lpstr>
      <vt:lpstr>Vyhledávání v dokumentech</vt:lpstr>
      <vt:lpstr>Příklad vyhledávání v dokumentech</vt:lpstr>
      <vt:lpstr>Výsledky hledání </vt:lpstr>
      <vt:lpstr>Prezentace aplikace PowerPoint</vt:lpstr>
      <vt:lpstr>Záznam dokumentu</vt:lpstr>
      <vt:lpstr>Hledání autorů</vt:lpstr>
      <vt:lpstr>Profil autora</vt:lpstr>
      <vt:lpstr>Analýza  citací</vt:lpstr>
      <vt:lpstr>Pokročilé vyhledávání</vt:lpstr>
      <vt:lpstr>Pokročilé vyhledávání ukázka</vt:lpstr>
      <vt:lpstr>Pokročilé vyhledávání ukázka</vt:lpstr>
      <vt:lpstr>Hledání citačního ohlasu</vt:lpstr>
      <vt:lpstr>Prezentace aplikace PowerPoint</vt:lpstr>
      <vt:lpstr>Přístup do databáze: knihovna.vse.cz/zdroje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Andrea Kučerová</cp:lastModifiedBy>
  <cp:revision>787</cp:revision>
  <dcterms:created xsi:type="dcterms:W3CDTF">2011-08-15T11:01:02Z</dcterms:created>
  <dcterms:modified xsi:type="dcterms:W3CDTF">2021-08-17T11:32:59Z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0x01010054CA7D7417DF904AA507E2265EF72B6C</vt:lpwstr>
  </property>
</Properties>
</file>