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2" r:id="rId3"/>
    <p:sldId id="301" r:id="rId4"/>
    <p:sldId id="308" r:id="rId5"/>
    <p:sldId id="309" r:id="rId6"/>
    <p:sldId id="311" r:id="rId7"/>
    <p:sldId id="303" r:id="rId8"/>
    <p:sldId id="304" r:id="rId9"/>
    <p:sldId id="305" r:id="rId10"/>
    <p:sldId id="324" r:id="rId11"/>
    <p:sldId id="314" r:id="rId12"/>
    <p:sldId id="315" r:id="rId13"/>
    <p:sldId id="317" r:id="rId14"/>
    <p:sldId id="323" r:id="rId15"/>
    <p:sldId id="276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0" autoAdjust="0"/>
    <p:restoredTop sz="87469" autoAdjust="0"/>
  </p:normalViewPr>
  <p:slideViewPr>
    <p:cSldViewPr>
      <p:cViewPr>
        <p:scale>
          <a:sx n="100" d="100"/>
          <a:sy n="100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281F0-7F6D-428B-BAF1-109C2C21FAAF}" type="datetimeFigureOut">
              <a:rPr lang="cs-CZ" smtClean="0"/>
              <a:pPr/>
              <a:t>20.09.2021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9E5F8-5BAF-4149-96D6-E2D3EBED4CB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0334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6AC1B-AD01-4358-A2E0-F12D3ABE37FD}" type="datetimeFigureOut">
              <a:rPr lang="cs-CZ" smtClean="0"/>
              <a:pPr/>
              <a:t>20.09.2021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86B40-7B93-4B60-8497-011709E6596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08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182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35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200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3353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042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7709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62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275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144016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Klepnutím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137202" cy="4464918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9339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1431032"/>
          </a:xfrm>
        </p:spPr>
        <p:txBody>
          <a:bodyPr/>
          <a:lstStyle/>
          <a:p>
            <a:r>
              <a:rPr lang="cs-CZ" dirty="0" smtClean="0"/>
              <a:t>Klepnutím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12387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3811587" cy="43929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91075" y="1988840"/>
            <a:ext cx="3813175" cy="43929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1431032"/>
          </a:xfrm>
        </p:spPr>
        <p:txBody>
          <a:bodyPr/>
          <a:lstStyle/>
          <a:p>
            <a:r>
              <a:rPr lang="cs-CZ" dirty="0" smtClean="0"/>
              <a:t>Klepnutím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91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387380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11854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13792"/>
            <a:ext cx="8136904" cy="143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LOREM IPSUM DOLOR</a:t>
            </a:r>
            <a:endParaRPr lang="cs-CZ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988840"/>
            <a:ext cx="8136706" cy="439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err="1" smtClean="0"/>
              <a:t>consectetuer</a:t>
            </a:r>
            <a:r>
              <a:rPr lang="cs-CZ" dirty="0" smtClean="0"/>
              <a:t> </a:t>
            </a:r>
            <a:r>
              <a:rPr lang="cs-CZ" dirty="0" err="1" smtClean="0"/>
              <a:t>adipiscing</a:t>
            </a:r>
            <a:r>
              <a:rPr lang="cs-CZ" dirty="0" smtClean="0"/>
              <a:t> mi </a:t>
            </a:r>
            <a:r>
              <a:rPr lang="cs-CZ" dirty="0" err="1" smtClean="0"/>
              <a:t>et</a:t>
            </a:r>
            <a:r>
              <a:rPr lang="cs-CZ" dirty="0" smtClean="0"/>
              <a:t>       </a:t>
            </a:r>
          </a:p>
          <a:p>
            <a:pPr lvl="0"/>
            <a:r>
              <a:rPr lang="cs-CZ" dirty="0" err="1" smtClean="0"/>
              <a:t>erat</a:t>
            </a:r>
            <a:r>
              <a:rPr lang="cs-CZ" dirty="0" smtClean="0"/>
              <a:t> </a:t>
            </a:r>
            <a:r>
              <a:rPr lang="cs-CZ" dirty="0" err="1" smtClean="0"/>
              <a:t>praesent</a:t>
            </a:r>
            <a:r>
              <a:rPr lang="cs-CZ" dirty="0" smtClean="0"/>
              <a:t> </a:t>
            </a:r>
            <a:r>
              <a:rPr lang="cs-CZ" dirty="0" err="1" smtClean="0"/>
              <a:t>imperdiet</a:t>
            </a:r>
            <a:r>
              <a:rPr lang="cs-CZ" dirty="0" smtClean="0"/>
              <a:t>, elit </a:t>
            </a:r>
            <a:r>
              <a:rPr lang="cs-CZ" dirty="0" err="1" smtClean="0"/>
              <a:t>nec</a:t>
            </a:r>
            <a:r>
              <a:rPr lang="cs-CZ" dirty="0" smtClean="0"/>
              <a:t> </a:t>
            </a:r>
            <a:r>
              <a:rPr lang="cs-CZ" dirty="0" err="1" smtClean="0"/>
              <a:t>tempor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semper </a:t>
            </a:r>
            <a:r>
              <a:rPr lang="cs-CZ" dirty="0" err="1" smtClean="0"/>
              <a:t>tempor</a:t>
            </a:r>
            <a:r>
              <a:rPr lang="cs-CZ" dirty="0" smtClean="0"/>
              <a:t> </a:t>
            </a:r>
            <a:r>
              <a:rPr lang="cs-CZ" dirty="0" err="1" smtClean="0"/>
              <a:t>imperdiet</a:t>
            </a:r>
            <a:r>
              <a:rPr lang="cs-CZ" dirty="0" smtClean="0"/>
              <a:t> </a:t>
            </a:r>
            <a:r>
              <a:rPr lang="cs-CZ" dirty="0" err="1" smtClean="0"/>
              <a:t>pellentesque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turpis</a:t>
            </a:r>
            <a:r>
              <a:rPr lang="cs-CZ" dirty="0" smtClean="0"/>
              <a:t> </a:t>
            </a:r>
            <a:r>
              <a:rPr lang="cs-CZ" dirty="0" err="1" smtClean="0"/>
              <a:t>suspendisse</a:t>
            </a:r>
            <a:r>
              <a:rPr lang="cs-CZ" dirty="0" smtClean="0"/>
              <a:t> </a:t>
            </a:r>
            <a:r>
              <a:rPr lang="cs-CZ" dirty="0" err="1" smtClean="0"/>
              <a:t>tellus</a:t>
            </a:r>
            <a:r>
              <a:rPr lang="cs-CZ" dirty="0" smtClean="0"/>
              <a:t>       </a:t>
            </a:r>
          </a:p>
          <a:p>
            <a:pPr lvl="0"/>
            <a:r>
              <a:rPr lang="cs-CZ" dirty="0" smtClean="0"/>
              <a:t>elit </a:t>
            </a:r>
            <a:r>
              <a:rPr lang="cs-CZ" dirty="0" err="1" smtClean="0"/>
              <a:t>nec</a:t>
            </a:r>
            <a:r>
              <a:rPr lang="cs-CZ" dirty="0" smtClean="0"/>
              <a:t> </a:t>
            </a:r>
            <a:r>
              <a:rPr lang="cs-CZ" dirty="0" err="1" smtClean="0"/>
              <a:t>tempor</a:t>
            </a:r>
            <a:r>
              <a:rPr lang="cs-CZ" dirty="0" smtClean="0"/>
              <a:t> semper </a:t>
            </a:r>
            <a:r>
              <a:rPr lang="cs-CZ" dirty="0" err="1" smtClean="0"/>
              <a:t>semper</a:t>
            </a:r>
            <a:r>
              <a:rPr lang="cs-CZ" dirty="0" smtClean="0"/>
              <a:t> </a:t>
            </a:r>
            <a:r>
              <a:rPr lang="cs-CZ" dirty="0" err="1" smtClean="0"/>
              <a:t>tempor</a:t>
            </a:r>
            <a:r>
              <a:rPr lang="cs-CZ" dirty="0" smtClean="0"/>
              <a:t> </a:t>
            </a:r>
            <a:r>
              <a:rPr lang="cs-CZ" dirty="0" err="1" smtClean="0"/>
              <a:t>imperdiet</a:t>
            </a:r>
            <a:r>
              <a:rPr lang="cs-CZ" dirty="0" smtClean="0"/>
              <a:t> </a:t>
            </a:r>
            <a:r>
              <a:rPr lang="cs-CZ" dirty="0" err="1" smtClean="0"/>
              <a:t>pellentesque</a:t>
            </a:r>
            <a:endParaRPr lang="cs-CZ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  <p:sldLayoutId id="2147483654" r:id="rId4"/>
    <p:sldLayoutId id="2147483653" r:id="rId5"/>
    <p:sldLayoutId id="2147483657" r:id="rId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1BBF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352928" cy="1470025"/>
          </a:xfrm>
        </p:spPr>
        <p:txBody>
          <a:bodyPr/>
          <a:lstStyle/>
          <a:p>
            <a:pPr algn="ctr"/>
            <a:r>
              <a:rPr lang="cs-CZ" sz="6600" dirty="0" smtClean="0"/>
              <a:t>JSTOR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5229200"/>
            <a:ext cx="7560840" cy="1392560"/>
          </a:xfrm>
        </p:spPr>
        <p:txBody>
          <a:bodyPr/>
          <a:lstStyle/>
          <a:p>
            <a:r>
              <a:rPr lang="cs-CZ" sz="2400" dirty="0" smtClean="0"/>
              <a:t>Centrum informačních a knihovnických služeb VŠE </a:t>
            </a:r>
          </a:p>
          <a:p>
            <a:r>
              <a:rPr lang="cs-CZ" sz="2400" dirty="0" smtClean="0"/>
              <a:t>Odbor informační podpory studia a výzkumu</a:t>
            </a:r>
          </a:p>
          <a:p>
            <a:r>
              <a:rPr lang="pl-PL" sz="2400" dirty="0" smtClean="0"/>
              <a:t>i-servis@vse.cz</a:t>
            </a:r>
            <a:endParaRPr lang="cs-CZ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6749" y="1916832"/>
            <a:ext cx="2130503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Pokročilé hledání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1800" y="1844824"/>
            <a:ext cx="10075592" cy="372735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275856" y="3645024"/>
            <a:ext cx="1008112" cy="360040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973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764704"/>
            <a:ext cx="3671714" cy="734342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771800" y="1628800"/>
            <a:ext cx="720080" cy="1012004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87872" y="3933056"/>
            <a:ext cx="2488184" cy="2594792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6" name="Zaoblený obdélníkový popisek 5"/>
          <p:cNvSpPr/>
          <p:nvPr/>
        </p:nvSpPr>
        <p:spPr>
          <a:xfrm>
            <a:off x="467544" y="2492896"/>
            <a:ext cx="1779357" cy="905621"/>
          </a:xfrm>
          <a:prstGeom prst="wedgeRoundRectCallout">
            <a:avLst>
              <a:gd name="adj1" fmla="val 53267"/>
              <a:gd name="adj2" fmla="val -89239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oužití booleovských operátorů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Zaoblený obdélníkový popisek 6"/>
          <p:cNvSpPr/>
          <p:nvPr/>
        </p:nvSpPr>
        <p:spPr>
          <a:xfrm>
            <a:off x="5652120" y="3830565"/>
            <a:ext cx="2911455" cy="996373"/>
          </a:xfrm>
          <a:prstGeom prst="wedgeRoundRectCallout">
            <a:avLst>
              <a:gd name="adj1" fmla="val -57251"/>
              <a:gd name="adj2" fmla="val 89978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omezení vyhledávání dle typu dokumentu, data publikování a jazyka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802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060848"/>
            <a:ext cx="7915275" cy="87249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13792"/>
            <a:ext cx="8640960" cy="1431032"/>
          </a:xfrm>
        </p:spPr>
        <p:txBody>
          <a:bodyPr/>
          <a:lstStyle/>
          <a:p>
            <a:r>
              <a:rPr lang="cs-CZ" dirty="0" smtClean="0"/>
              <a:t>Prohlížení celých vydání časopisů </a:t>
            </a:r>
            <a:endParaRPr lang="cs-CZ" dirty="0"/>
          </a:p>
        </p:txBody>
      </p:sp>
      <p:sp>
        <p:nvSpPr>
          <p:cNvPr id="6" name="Zaoblený obdélníkový popisek 5"/>
          <p:cNvSpPr/>
          <p:nvPr/>
        </p:nvSpPr>
        <p:spPr>
          <a:xfrm>
            <a:off x="5004048" y="4005064"/>
            <a:ext cx="2736304" cy="1008112"/>
          </a:xfrm>
          <a:prstGeom prst="wedgeRoundRectCallout">
            <a:avLst>
              <a:gd name="adj1" fmla="val -84325"/>
              <a:gd name="adj2" fmla="val -31705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možnost prohlížení dle oboru, názvu nebo vydavatele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49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48680"/>
            <a:ext cx="6966928" cy="848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9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8424936" cy="731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0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1152128"/>
          </a:xfrm>
        </p:spPr>
        <p:txBody>
          <a:bodyPr/>
          <a:lstStyle/>
          <a:p>
            <a:pPr algn="ctr"/>
            <a:r>
              <a:rPr lang="cs-CZ" sz="3600" dirty="0" smtClean="0"/>
              <a:t>Přístup do databáze:</a:t>
            </a:r>
            <a:br>
              <a:rPr lang="cs-CZ" sz="3600" dirty="0" smtClean="0"/>
            </a:br>
            <a:r>
              <a:rPr lang="cs-CZ" sz="3600" b="0" dirty="0" smtClean="0"/>
              <a:t>knihovna.vse.cz/zdroje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Konzultace a poradenství:</a:t>
            </a:r>
            <a:br>
              <a:rPr lang="cs-CZ" sz="3600" dirty="0" smtClean="0"/>
            </a:br>
            <a:r>
              <a:rPr lang="cs-CZ" sz="3600" b="0" dirty="0" smtClean="0"/>
              <a:t>Centrum informačních a </a:t>
            </a:r>
            <a:br>
              <a:rPr lang="cs-CZ" sz="3600" b="0" dirty="0" smtClean="0"/>
            </a:br>
            <a:r>
              <a:rPr lang="cs-CZ" sz="3600" b="0" dirty="0" smtClean="0"/>
              <a:t>knihovnických služeb VŠE</a:t>
            </a:r>
            <a:br>
              <a:rPr lang="cs-CZ" sz="3600" b="0" dirty="0" smtClean="0"/>
            </a:br>
            <a:r>
              <a:rPr lang="cs-CZ" sz="3600" b="0" dirty="0" smtClean="0"/>
              <a:t/>
            </a:r>
            <a:br>
              <a:rPr lang="cs-CZ" sz="3600" b="0" dirty="0" smtClean="0"/>
            </a:br>
            <a:r>
              <a:rPr lang="cs-CZ" sz="3600" b="0" dirty="0" smtClean="0"/>
              <a:t>i-servis@vse.cz</a:t>
            </a:r>
            <a:endParaRPr lang="cs-CZ" sz="36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knihovna.vse.cz/zdroje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8676456" cy="62072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0060"/>
            <a:ext cx="7662800" cy="6858000"/>
          </a:xfrm>
          <a:prstGeom prst="rect">
            <a:avLst/>
          </a:prstGeom>
        </p:spPr>
      </p:pic>
      <p:sp>
        <p:nvSpPr>
          <p:cNvPr id="8" name="Zaoblený obdélníkový popisek 7"/>
          <p:cNvSpPr/>
          <p:nvPr/>
        </p:nvSpPr>
        <p:spPr>
          <a:xfrm>
            <a:off x="1979712" y="4941168"/>
            <a:ext cx="1296144" cy="720080"/>
          </a:xfrm>
          <a:prstGeom prst="wedgeRoundRectCallout">
            <a:avLst>
              <a:gd name="adj1" fmla="val -80870"/>
              <a:gd name="adj2" fmla="val -49725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spuštění, informace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JSTOR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plnotextová databáze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obchod, finance, ekonomika, statistika</a:t>
            </a:r>
          </a:p>
          <a:p>
            <a:endParaRPr lang="cs-CZ" dirty="0" smtClean="0"/>
          </a:p>
          <a:p>
            <a:r>
              <a:rPr lang="cs-CZ" dirty="0" smtClean="0"/>
              <a:t>humanitní obory - antropologie, filozofie, historie, lingvistika, literatura, sociologie</a:t>
            </a:r>
          </a:p>
          <a:p>
            <a:endParaRPr lang="cs-CZ" dirty="0" smtClean="0"/>
          </a:p>
          <a:p>
            <a:r>
              <a:rPr lang="cs-CZ" dirty="0" smtClean="0"/>
              <a:t>přírodní obory – biologie, ekologie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62283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JSTOR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nejnovější články jsou dostupné na úrovni abstraktů</a:t>
            </a:r>
          </a:p>
          <a:p>
            <a:endParaRPr lang="cs-CZ" dirty="0" smtClean="0"/>
          </a:p>
          <a:p>
            <a:r>
              <a:rPr lang="cs-CZ" dirty="0" smtClean="0"/>
              <a:t>plné texty se zpožděním 3 – 5 let</a:t>
            </a:r>
          </a:p>
          <a:p>
            <a:endParaRPr lang="cs-CZ" dirty="0" smtClean="0"/>
          </a:p>
          <a:p>
            <a:r>
              <a:rPr lang="cs-CZ" dirty="0" smtClean="0"/>
              <a:t>obsahuje digitalizované časopisy od prvního čísla (např. časopis Science od r. 1880)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8408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712968" cy="1008112"/>
          </a:xfrm>
        </p:spPr>
        <p:txBody>
          <a:bodyPr/>
          <a:lstStyle/>
          <a:p>
            <a:r>
              <a:rPr lang="cs-CZ" dirty="0" smtClean="0"/>
              <a:t>Impaktované časopisy v JSTOR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Journal of Economic Literature </a:t>
            </a:r>
          </a:p>
          <a:p>
            <a:r>
              <a:rPr lang="en-US" sz="2400" dirty="0" smtClean="0"/>
              <a:t>The Academy of Management Journal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Management Science   </a:t>
            </a:r>
          </a:p>
          <a:p>
            <a:r>
              <a:rPr lang="cs-CZ" sz="2400" dirty="0" smtClean="0"/>
              <a:t>The American Economic Review </a:t>
            </a:r>
          </a:p>
          <a:p>
            <a:r>
              <a:rPr lang="cs-CZ" sz="2400" dirty="0" smtClean="0"/>
              <a:t>The Review of Financial Studies </a:t>
            </a:r>
          </a:p>
          <a:p>
            <a:r>
              <a:rPr lang="cs-CZ" sz="2400" dirty="0" smtClean="0"/>
              <a:t>Journal of Finance</a:t>
            </a:r>
          </a:p>
          <a:p>
            <a:r>
              <a:rPr lang="en-US" sz="2400" dirty="0" smtClean="0"/>
              <a:t>Journal of the American Statistical Assoc</a:t>
            </a:r>
            <a:r>
              <a:rPr lang="cs-CZ" sz="2400" dirty="0" smtClean="0"/>
              <a:t>iation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Statistical Science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0442953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88840"/>
            <a:ext cx="8829933" cy="4706760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Jednoduché hledání</a:t>
            </a:r>
            <a:endParaRPr lang="cs-CZ" dirty="0"/>
          </a:p>
        </p:txBody>
      </p:sp>
      <p:sp>
        <p:nvSpPr>
          <p:cNvPr id="9" name="Zaoblený obdélníkový popisek 8"/>
          <p:cNvSpPr/>
          <p:nvPr/>
        </p:nvSpPr>
        <p:spPr>
          <a:xfrm>
            <a:off x="5436096" y="4941168"/>
            <a:ext cx="2376264" cy="697240"/>
          </a:xfrm>
          <a:prstGeom prst="wedgeRoundRectCallout">
            <a:avLst>
              <a:gd name="adj1" fmla="val -53144"/>
              <a:gd name="adj2" fmla="val -141525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jednoduché hledání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Zaoblený obdélníkový popisek 10"/>
          <p:cNvSpPr/>
          <p:nvPr/>
        </p:nvSpPr>
        <p:spPr>
          <a:xfrm>
            <a:off x="4249634" y="1509325"/>
            <a:ext cx="2376264" cy="864096"/>
          </a:xfrm>
          <a:prstGeom prst="wedgeRoundRectCallout">
            <a:avLst>
              <a:gd name="adj1" fmla="val -68739"/>
              <a:gd name="adj2" fmla="val 42481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prohlížení časopisů podle oborů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915816" y="2373421"/>
            <a:ext cx="792088" cy="263492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12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31" y="1393723"/>
            <a:ext cx="5420233" cy="51391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hledání</a:t>
            </a:r>
            <a:endParaRPr lang="cs-CZ" dirty="0"/>
          </a:p>
        </p:txBody>
      </p:sp>
      <p:sp>
        <p:nvSpPr>
          <p:cNvPr id="23" name="Zaoblený obdélníkový popisek 22"/>
          <p:cNvSpPr/>
          <p:nvPr/>
        </p:nvSpPr>
        <p:spPr>
          <a:xfrm>
            <a:off x="3125119" y="2492896"/>
            <a:ext cx="1872208" cy="994065"/>
          </a:xfrm>
          <a:prstGeom prst="wedgeRoundRectCallout">
            <a:avLst>
              <a:gd name="adj1" fmla="val -96321"/>
              <a:gd name="adj2" fmla="val 49137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m</a:t>
            </a:r>
            <a:r>
              <a:rPr lang="cs-CZ" dirty="0" smtClean="0">
                <a:solidFill>
                  <a:schemeClr val="tx1"/>
                </a:solidFill>
              </a:rPr>
              <a:t>ožnosti pro filtrování výsledků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657458" y="1335097"/>
            <a:ext cx="1394261" cy="5334264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25" name="Zaoblený obdélníkový popisek 24"/>
          <p:cNvSpPr/>
          <p:nvPr/>
        </p:nvSpPr>
        <p:spPr>
          <a:xfrm>
            <a:off x="2627784" y="4742068"/>
            <a:ext cx="3437590" cy="1008112"/>
          </a:xfrm>
          <a:prstGeom prst="wedgeRoundRectCallout">
            <a:avLst>
              <a:gd name="adj1" fmla="val -58285"/>
              <a:gd name="adj2" fmla="val 113810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lze zobrazit pouze záznamy, ke kterým má VŠE plnotextový přístup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7" name="Zaoblený obdélníkový popisek 26"/>
          <p:cNvSpPr/>
          <p:nvPr/>
        </p:nvSpPr>
        <p:spPr>
          <a:xfrm>
            <a:off x="6260107" y="2365782"/>
            <a:ext cx="2344341" cy="1121179"/>
          </a:xfrm>
          <a:prstGeom prst="wedgeRoundRectCallout">
            <a:avLst>
              <a:gd name="adj1" fmla="val -54743"/>
              <a:gd name="adj2" fmla="val 103738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ástroje pro </a:t>
            </a:r>
            <a:r>
              <a:rPr lang="cs-CZ" dirty="0" smtClean="0">
                <a:solidFill>
                  <a:schemeClr val="tx1"/>
                </a:solidFill>
              </a:rPr>
              <a:t>stažení plného textu nebo </a:t>
            </a:r>
            <a:r>
              <a:rPr lang="cs-CZ" dirty="0" smtClean="0">
                <a:solidFill>
                  <a:schemeClr val="tx1"/>
                </a:solidFill>
              </a:rPr>
              <a:t>citování záznamu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62131" y="6361823"/>
            <a:ext cx="864096" cy="216024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4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8628005" cy="52284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Plný záznam dokumentu</a:t>
            </a:r>
            <a:endParaRPr lang="cs-CZ" dirty="0"/>
          </a:p>
        </p:txBody>
      </p:sp>
      <p:sp>
        <p:nvSpPr>
          <p:cNvPr id="10" name="Zaoblený obdélníkový popisek 9"/>
          <p:cNvSpPr/>
          <p:nvPr/>
        </p:nvSpPr>
        <p:spPr>
          <a:xfrm>
            <a:off x="6084168" y="2420888"/>
            <a:ext cx="2016224" cy="648072"/>
          </a:xfrm>
          <a:prstGeom prst="wedgeRoundRectCallout">
            <a:avLst>
              <a:gd name="adj1" fmla="val 57963"/>
              <a:gd name="adj2" fmla="val -147617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táhnutí plného textu v PDF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Zaoblený obdélníkový popisek 10"/>
          <p:cNvSpPr/>
          <p:nvPr/>
        </p:nvSpPr>
        <p:spPr>
          <a:xfrm>
            <a:off x="2195736" y="2564904"/>
            <a:ext cx="1584176" cy="792088"/>
          </a:xfrm>
          <a:prstGeom prst="wedgeRoundRectCallout">
            <a:avLst>
              <a:gd name="adj1" fmla="val -68042"/>
              <a:gd name="adj2" fmla="val 54434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stabilní URL článku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Zaoblený obdélníkový popisek 10"/>
          <p:cNvSpPr/>
          <p:nvPr/>
        </p:nvSpPr>
        <p:spPr>
          <a:xfrm>
            <a:off x="1367644" y="4725144"/>
            <a:ext cx="1656184" cy="1041531"/>
          </a:xfrm>
          <a:prstGeom prst="wedgeRoundRectCallout">
            <a:avLst>
              <a:gd name="adj1" fmla="val -61554"/>
              <a:gd name="adj2" fmla="val -105823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ástroje pro citování dokumentu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907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VSE">
  <a:themeElements>
    <a:clrScheme name="vnitrni_stran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nitrni_stran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76200"/>
      </a:spPr>
      <a:bodyPr rtlCol="0" anchor="ctr"/>
      <a:lstStyle>
        <a:defPPr>
          <a:defRPr dirty="0" smtClean="0">
            <a:solidFill>
              <a:schemeClr val="tx1"/>
            </a:solidFill>
          </a:defRPr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>
    <a:extraClrScheme>
      <a:clrScheme name="vnitrni_stran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VSE</Template>
  <TotalTime>4027</TotalTime>
  <Words>227</Words>
  <Application>Microsoft Office PowerPoint</Application>
  <PresentationFormat>Předvádění na obrazovce (4:3)</PresentationFormat>
  <Paragraphs>53</Paragraphs>
  <Slides>15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VSE</vt:lpstr>
      <vt:lpstr>JSTOR</vt:lpstr>
      <vt:lpstr>knihovna.vse.cz/zdroje</vt:lpstr>
      <vt:lpstr>Prezentace aplikace PowerPoint</vt:lpstr>
      <vt:lpstr>Co je JSTOR</vt:lpstr>
      <vt:lpstr>Co je JSTOR</vt:lpstr>
      <vt:lpstr>Impaktované časopisy v JSTOR</vt:lpstr>
      <vt:lpstr>Jednoduché hledání</vt:lpstr>
      <vt:lpstr>Výsledky hledání</vt:lpstr>
      <vt:lpstr>Plný záznam dokumentu</vt:lpstr>
      <vt:lpstr>Pokročilé hledání</vt:lpstr>
      <vt:lpstr>Prezentace aplikace PowerPoint</vt:lpstr>
      <vt:lpstr>Prohlížení celých vydání časopisů </vt:lpstr>
      <vt:lpstr>Prezentace aplikace PowerPoint</vt:lpstr>
      <vt:lpstr>Prezentace aplikace PowerPoint</vt:lpstr>
      <vt:lpstr>Přístup do databáze: knihovna.vse.cz/zdroje   Konzultace a poradenství: Centrum informačních a  knihovnických služeb VŠE  i-servis@vse.cz</vt:lpstr>
    </vt:vector>
  </TitlesOfParts>
  <Company>VSE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NOBODY</dc:creator>
  <cp:lastModifiedBy>Ivana Reznerová</cp:lastModifiedBy>
  <cp:revision>376</cp:revision>
  <dcterms:created xsi:type="dcterms:W3CDTF">2011-08-15T11:01:02Z</dcterms:created>
  <dcterms:modified xsi:type="dcterms:W3CDTF">2021-09-20T07:47:03Z</dcterms:modified>
</cp:coreProperties>
</file>