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2" r:id="rId3"/>
    <p:sldId id="301" r:id="rId4"/>
    <p:sldId id="310" r:id="rId5"/>
    <p:sldId id="311" r:id="rId6"/>
    <p:sldId id="321" r:id="rId7"/>
    <p:sldId id="315" r:id="rId8"/>
    <p:sldId id="322" r:id="rId9"/>
    <p:sldId id="316" r:id="rId10"/>
    <p:sldId id="314" r:id="rId11"/>
    <p:sldId id="317" r:id="rId12"/>
    <p:sldId id="318" r:id="rId13"/>
    <p:sldId id="313" r:id="rId14"/>
    <p:sldId id="320" r:id="rId15"/>
    <p:sldId id="276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87469" autoAdjust="0"/>
  </p:normalViewPr>
  <p:slideViewPr>
    <p:cSldViewPr>
      <p:cViewPr varScale="1">
        <p:scale>
          <a:sx n="97" d="100"/>
          <a:sy n="97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281F0-7F6D-428B-BAF1-109C2C21FAAF}" type="datetimeFigureOut">
              <a:rPr lang="cs-CZ" smtClean="0"/>
              <a:pPr/>
              <a:t>17.09.2021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9E5F8-5BAF-4149-96D6-E2D3EBED4CB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33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AC1B-AD01-4358-A2E0-F12D3ABE37FD}" type="datetimeFigureOut">
              <a:rPr lang="cs-CZ" smtClean="0"/>
              <a:pPr/>
              <a:t>17.09.2021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6B40-7B93-4B60-8497-011709E6596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08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00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93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275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44016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137202" cy="4464918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339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1238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811587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1988840"/>
            <a:ext cx="3813175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91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38738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11854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13792"/>
            <a:ext cx="8136904" cy="14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LOREM IPSUM DOLOR</a:t>
            </a:r>
            <a:endParaRPr lang="cs-CZ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988840"/>
            <a:ext cx="8136706" cy="439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err="1" smtClean="0"/>
              <a:t>consectetuer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mi </a:t>
            </a:r>
            <a:r>
              <a:rPr lang="cs-CZ" dirty="0" err="1" smtClean="0"/>
              <a:t>et</a:t>
            </a:r>
            <a:r>
              <a:rPr lang="cs-CZ" dirty="0" smtClean="0"/>
              <a:t>       </a:t>
            </a:r>
          </a:p>
          <a:p>
            <a:pPr lvl="0"/>
            <a:r>
              <a:rPr lang="cs-CZ" dirty="0" err="1" smtClean="0"/>
              <a:t>erat</a:t>
            </a:r>
            <a:r>
              <a:rPr lang="cs-CZ" dirty="0" smtClean="0"/>
              <a:t> </a:t>
            </a:r>
            <a:r>
              <a:rPr lang="cs-CZ" dirty="0" err="1" smtClean="0"/>
              <a:t>praesent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, 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semper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turpis</a:t>
            </a:r>
            <a:r>
              <a:rPr lang="cs-CZ" dirty="0" smtClean="0"/>
              <a:t> </a:t>
            </a:r>
            <a:r>
              <a:rPr lang="cs-CZ" dirty="0" err="1" smtClean="0"/>
              <a:t>suspendisse</a:t>
            </a:r>
            <a:r>
              <a:rPr lang="cs-CZ" dirty="0" smtClean="0"/>
              <a:t> </a:t>
            </a:r>
            <a:r>
              <a:rPr lang="cs-CZ" dirty="0" err="1" smtClean="0"/>
              <a:t>tellus</a:t>
            </a:r>
            <a:r>
              <a:rPr lang="cs-CZ" dirty="0" smtClean="0"/>
              <a:t>       </a:t>
            </a:r>
          </a:p>
          <a:p>
            <a:pPr lvl="0"/>
            <a:r>
              <a:rPr lang="cs-CZ" dirty="0" smtClean="0"/>
              <a:t>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semper </a:t>
            </a:r>
            <a:r>
              <a:rPr lang="cs-CZ" dirty="0" err="1" smtClean="0"/>
              <a:t>semper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endParaRPr lang="cs-CZ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4" r:id="rId4"/>
    <p:sldLayoutId id="2147483653" r:id="rId5"/>
    <p:sldLayoutId id="2147483657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1BBF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2928" cy="1470025"/>
          </a:xfrm>
        </p:spPr>
        <p:txBody>
          <a:bodyPr/>
          <a:lstStyle/>
          <a:p>
            <a:pPr algn="ctr"/>
            <a:r>
              <a:rPr lang="cs-CZ" sz="6600" dirty="0" smtClean="0"/>
              <a:t>IMF eLibrary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5157192"/>
            <a:ext cx="7632848" cy="1464568"/>
          </a:xfrm>
        </p:spPr>
        <p:txBody>
          <a:bodyPr/>
          <a:lstStyle/>
          <a:p>
            <a:r>
              <a:rPr lang="cs-CZ" sz="2400" dirty="0" smtClean="0"/>
              <a:t>Centrum informačních a knihovnických služeb VŠE </a:t>
            </a:r>
          </a:p>
          <a:p>
            <a:r>
              <a:rPr lang="cs-CZ" sz="2400" dirty="0" smtClean="0"/>
              <a:t>Odbor informační podpory studia a výzkumu</a:t>
            </a:r>
          </a:p>
          <a:p>
            <a:r>
              <a:rPr lang="pl-PL" sz="2400" dirty="0" smtClean="0"/>
              <a:t>i-servis@vse.cz</a:t>
            </a:r>
            <a:endParaRPr lang="cs-CZ" sz="24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2924944"/>
            <a:ext cx="5695950" cy="9429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12976" y="2286062"/>
            <a:ext cx="12472746" cy="46359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Makroekonomická a finanční data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467682" y="2226677"/>
            <a:ext cx="848734" cy="410235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308304" y="3501008"/>
            <a:ext cx="792088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58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568952" cy="7789957"/>
          </a:xfrm>
          <a:prstGeom prst="rect">
            <a:avLst/>
          </a:prstGeom>
        </p:spPr>
      </p:pic>
      <p:sp>
        <p:nvSpPr>
          <p:cNvPr id="4" name="Zaoblený obdélníkový popisek 2"/>
          <p:cNvSpPr/>
          <p:nvPr/>
        </p:nvSpPr>
        <p:spPr>
          <a:xfrm>
            <a:off x="3327057" y="3645024"/>
            <a:ext cx="3724602" cy="1296144"/>
          </a:xfrm>
          <a:prstGeom prst="wedgeRoundRectCallout">
            <a:avLst>
              <a:gd name="adj1" fmla="val 56817"/>
              <a:gd name="adj2" fmla="val -18556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data jsou dostupná ke stažení až po registraci / přihlášení do osobního IMF eLibrary účtu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092280" y="1052736"/>
            <a:ext cx="1440160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267744" y="2564904"/>
            <a:ext cx="1080120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27584" y="2587907"/>
            <a:ext cx="648072" cy="337037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19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706470"/>
            <a:ext cx="8938173" cy="8484376"/>
          </a:xfrm>
          <a:prstGeom prst="rect">
            <a:avLst/>
          </a:prstGeom>
        </p:spPr>
      </p:pic>
      <p:sp>
        <p:nvSpPr>
          <p:cNvPr id="5" name="Zaoblený obdélníkový popisek 2"/>
          <p:cNvSpPr/>
          <p:nvPr/>
        </p:nvSpPr>
        <p:spPr>
          <a:xfrm>
            <a:off x="1259632" y="2785492"/>
            <a:ext cx="3384376" cy="1147563"/>
          </a:xfrm>
          <a:prstGeom prst="wedgeRoundRectCallout">
            <a:avLst>
              <a:gd name="adj1" fmla="val 50689"/>
              <a:gd name="adj2" fmla="val 115391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 zobrazení dat a dokumentů není nutná registrace / přihlášení do osobního účtu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66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5064" y="1556792"/>
            <a:ext cx="12472746" cy="46359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926976"/>
          </a:xfrm>
        </p:spPr>
        <p:txBody>
          <a:bodyPr/>
          <a:lstStyle/>
          <a:p>
            <a:r>
              <a:rPr lang="cs-CZ" dirty="0" smtClean="0"/>
              <a:t>Další sekce IMF eLibrary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372200" y="2420888"/>
            <a:ext cx="1095482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5" name="Zaoblený obdélníkový popisek 2"/>
          <p:cNvSpPr/>
          <p:nvPr/>
        </p:nvSpPr>
        <p:spPr>
          <a:xfrm>
            <a:off x="2195736" y="3933056"/>
            <a:ext cx="4104164" cy="1800200"/>
          </a:xfrm>
          <a:prstGeom prst="wedgeRoundRectCallout">
            <a:avLst>
              <a:gd name="adj1" fmla="val 42439"/>
              <a:gd name="adj2" fmla="val -95246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AREAER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err="1">
                <a:solidFill>
                  <a:schemeClr val="tx1"/>
                </a:solidFill>
              </a:rPr>
              <a:t>Macroprudential</a:t>
            </a:r>
            <a:r>
              <a:rPr lang="en-US" dirty="0">
                <a:solidFill>
                  <a:schemeClr val="tx1"/>
                </a:solidFill>
              </a:rPr>
              <a:t> Policy Survey </a:t>
            </a:r>
            <a:r>
              <a:rPr lang="en-US" dirty="0" smtClean="0">
                <a:solidFill>
                  <a:schemeClr val="tx1"/>
                </a:solidFill>
              </a:rPr>
              <a:t>Gateway</a:t>
            </a:r>
            <a:r>
              <a:rPr lang="cs-CZ" dirty="0" smtClean="0">
                <a:solidFill>
                  <a:schemeClr val="tx1"/>
                </a:solidFill>
              </a:rPr>
              <a:t> – informace o měnových kurzech a obchodních režimech všech členů MMF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 flipV="1">
            <a:off x="6732240" y="1484784"/>
            <a:ext cx="792088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16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4784" y="2132856"/>
            <a:ext cx="11485817" cy="42414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13792"/>
            <a:ext cx="8964488" cy="1431032"/>
          </a:xfrm>
        </p:spPr>
        <p:txBody>
          <a:bodyPr/>
          <a:lstStyle/>
          <a:p>
            <a:r>
              <a:rPr lang="cs-CZ" dirty="0" smtClean="0"/>
              <a:t>Zobrazení veškerých dokumentů</a:t>
            </a:r>
            <a:br>
              <a:rPr lang="cs-CZ" dirty="0" smtClean="0"/>
            </a:br>
            <a:r>
              <a:rPr lang="cs-CZ" dirty="0" smtClean="0"/>
              <a:t>podle zvolených kategorií </a:t>
            </a:r>
            <a:endParaRPr lang="cs-CZ" dirty="0"/>
          </a:p>
        </p:txBody>
      </p:sp>
      <p:sp>
        <p:nvSpPr>
          <p:cNvPr id="4" name="Zaoblený obdélníkový popisek 2"/>
          <p:cNvSpPr/>
          <p:nvPr/>
        </p:nvSpPr>
        <p:spPr>
          <a:xfrm>
            <a:off x="4021849" y="3815903"/>
            <a:ext cx="1565322" cy="604094"/>
          </a:xfrm>
          <a:prstGeom prst="wedgeRoundRectCallout">
            <a:avLst>
              <a:gd name="adj1" fmla="val -2629"/>
              <a:gd name="adj2" fmla="val -17717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emě světa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aoblený obdélníkový popisek 2"/>
          <p:cNvSpPr/>
          <p:nvPr/>
        </p:nvSpPr>
        <p:spPr>
          <a:xfrm>
            <a:off x="5973124" y="3426999"/>
            <a:ext cx="1969911" cy="430538"/>
          </a:xfrm>
          <a:prstGeom prst="wedgeRoundRectCallout">
            <a:avLst>
              <a:gd name="adj1" fmla="val -45985"/>
              <a:gd name="adj2" fmla="val -128702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dirty="0" smtClean="0">
                <a:solidFill>
                  <a:schemeClr val="tx1"/>
                </a:solidFill>
              </a:rPr>
              <a:t>diční řady MMF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aoblený obdélníkový popisek 2"/>
          <p:cNvSpPr/>
          <p:nvPr/>
        </p:nvSpPr>
        <p:spPr>
          <a:xfrm>
            <a:off x="1619672" y="3461493"/>
            <a:ext cx="2016224" cy="792088"/>
          </a:xfrm>
          <a:prstGeom prst="wedgeRoundRectCallout">
            <a:avLst>
              <a:gd name="adj1" fmla="val 42571"/>
              <a:gd name="adj2" fmla="val -106704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ematické oblasti zájmu MMF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27638" y="2420888"/>
            <a:ext cx="864442" cy="465490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91880" y="2420888"/>
            <a:ext cx="719733" cy="465490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508104" y="2420889"/>
            <a:ext cx="648072" cy="465490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14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36904" cy="1080120"/>
          </a:xfrm>
        </p:spPr>
        <p:txBody>
          <a:bodyPr/>
          <a:lstStyle/>
          <a:p>
            <a:pPr algn="ctr"/>
            <a:r>
              <a:rPr lang="cs-CZ" sz="3600" dirty="0" smtClean="0"/>
              <a:t>Přístup do databáze:</a:t>
            </a:r>
            <a:r>
              <a:rPr lang="cs-CZ" sz="3600" smtClean="0"/>
              <a:t/>
            </a:r>
            <a:br>
              <a:rPr lang="cs-CZ" sz="3600" smtClean="0"/>
            </a:br>
            <a:r>
              <a:rPr lang="cs-CZ" sz="3600" b="0" smtClean="0"/>
              <a:t>knihovna.vse.cz/zdroje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Konzultace a poradenství:</a:t>
            </a:r>
            <a:br>
              <a:rPr lang="cs-CZ" sz="3600" dirty="0" smtClean="0"/>
            </a:br>
            <a:r>
              <a:rPr lang="cs-CZ" sz="3600" b="0" dirty="0" smtClean="0"/>
              <a:t>Centrum informačních a </a:t>
            </a:r>
            <a:br>
              <a:rPr lang="cs-CZ" sz="3600" b="0" dirty="0" smtClean="0"/>
            </a:br>
            <a:r>
              <a:rPr lang="cs-CZ" sz="3600" b="0" dirty="0" smtClean="0"/>
              <a:t>knihovnických služeb VŠE</a:t>
            </a:r>
            <a:br>
              <a:rPr lang="cs-CZ" sz="3600" b="0" dirty="0" smtClean="0"/>
            </a:br>
            <a:r>
              <a:rPr lang="cs-CZ" sz="3600" b="0" dirty="0" smtClean="0"/>
              <a:t/>
            </a:r>
            <a:br>
              <a:rPr lang="cs-CZ" sz="3600" b="0" dirty="0" smtClean="0"/>
            </a:br>
            <a:r>
              <a:rPr lang="cs-CZ" sz="3600" b="0" dirty="0" smtClean="0"/>
              <a:t>i-servis@vse.cz</a:t>
            </a:r>
            <a:endParaRPr lang="cs-CZ" sz="36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knihovna.vse.cz/zdroje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4050"/>
            <a:ext cx="7913944" cy="5593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664"/>
            <a:ext cx="7662800" cy="6858000"/>
          </a:xfrm>
          <a:prstGeom prst="rect">
            <a:avLst/>
          </a:prstGeom>
        </p:spPr>
      </p:pic>
      <p:sp>
        <p:nvSpPr>
          <p:cNvPr id="8" name="Zaoblený obdélníkový popisek 7"/>
          <p:cNvSpPr/>
          <p:nvPr/>
        </p:nvSpPr>
        <p:spPr>
          <a:xfrm>
            <a:off x="2483768" y="3933056"/>
            <a:ext cx="1368152" cy="792088"/>
          </a:xfrm>
          <a:prstGeom prst="wedgeRoundRectCallout">
            <a:avLst>
              <a:gd name="adj1" fmla="val -85373"/>
              <a:gd name="adj2" fmla="val -5156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spuštění, informace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936104"/>
          </a:xfrm>
        </p:spPr>
        <p:txBody>
          <a:bodyPr/>
          <a:lstStyle/>
          <a:p>
            <a:r>
              <a:rPr lang="cs-CZ" dirty="0" smtClean="0"/>
              <a:t>Co je IMF eLibrary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80920" cy="4680942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igitální </a:t>
            </a:r>
            <a:r>
              <a:rPr lang="cs-CZ" dirty="0"/>
              <a:t>knihovna Mezinárodního měnového </a:t>
            </a:r>
            <a:r>
              <a:rPr lang="cs-CZ" dirty="0" smtClean="0"/>
              <a:t>fondu</a:t>
            </a:r>
          </a:p>
          <a:p>
            <a:pPr marL="0" indent="0">
              <a:buNone/>
            </a:pPr>
            <a:endParaRPr lang="cs-CZ" sz="1400" dirty="0" smtClean="0"/>
          </a:p>
          <a:p>
            <a:r>
              <a:rPr lang="cs-CZ" dirty="0" smtClean="0"/>
              <a:t>obsahuje </a:t>
            </a:r>
            <a:r>
              <a:rPr lang="cs-CZ" dirty="0"/>
              <a:t>statistická data, studie, knihy a </a:t>
            </a:r>
            <a:r>
              <a:rPr lang="cs-CZ" dirty="0" smtClean="0"/>
              <a:t>periodika </a:t>
            </a:r>
            <a:r>
              <a:rPr lang="cs-CZ" dirty="0"/>
              <a:t>zaměřená např. na makroekonomickou problematiku, globalizaci, obchod, demografii, rozvoj a rozvíjející se trhy, politiku nebo snižování </a:t>
            </a:r>
            <a:r>
              <a:rPr lang="cs-CZ" dirty="0" smtClean="0"/>
              <a:t>chudoby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294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Jednoduché hledání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79" y="1556792"/>
            <a:ext cx="8253171" cy="504056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100391" y="1772816"/>
            <a:ext cx="792089" cy="288032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338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805627" cy="326686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123728" y="2492896"/>
            <a:ext cx="4680520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83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712968" cy="544954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854968"/>
          </a:xfrm>
        </p:spPr>
        <p:txBody>
          <a:bodyPr/>
          <a:lstStyle/>
          <a:p>
            <a:r>
              <a:rPr lang="cs-CZ" dirty="0" smtClean="0"/>
              <a:t>Výsledky hledání</a:t>
            </a:r>
            <a:endParaRPr lang="cs-CZ" dirty="0"/>
          </a:p>
        </p:txBody>
      </p:sp>
      <p:sp>
        <p:nvSpPr>
          <p:cNvPr id="4" name="Zaoblený obdélníkový popisek 5"/>
          <p:cNvSpPr/>
          <p:nvPr/>
        </p:nvSpPr>
        <p:spPr>
          <a:xfrm>
            <a:off x="1763688" y="5569779"/>
            <a:ext cx="2304256" cy="734110"/>
          </a:xfrm>
          <a:prstGeom prst="wedgeRoundRectCallout">
            <a:avLst>
              <a:gd name="adj1" fmla="val -45381"/>
              <a:gd name="adj2" fmla="val -9838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možnosti dalšího filtrování výsledků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ový popisek 4"/>
          <p:cNvSpPr/>
          <p:nvPr/>
        </p:nvSpPr>
        <p:spPr>
          <a:xfrm>
            <a:off x="3563888" y="1759678"/>
            <a:ext cx="3456384" cy="1106394"/>
          </a:xfrm>
          <a:prstGeom prst="wedgeRoundRectCallout">
            <a:avLst>
              <a:gd name="adj1" fmla="val -53276"/>
              <a:gd name="adj2" fmla="val 98932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liknutím na název nebo obálku se zobrazí plný záznam dokumentu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56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8" y="2132856"/>
            <a:ext cx="8316416" cy="28188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Pokročilé hledání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100392" y="2276872"/>
            <a:ext cx="593812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364088" y="2996952"/>
            <a:ext cx="936104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5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76672"/>
            <a:ext cx="4077032" cy="6198146"/>
          </a:xfrm>
          <a:prstGeom prst="rect">
            <a:avLst/>
          </a:prstGeom>
        </p:spPr>
      </p:pic>
      <p:sp>
        <p:nvSpPr>
          <p:cNvPr id="4" name="Zaoblený obdélníkový popisek 2"/>
          <p:cNvSpPr/>
          <p:nvPr/>
        </p:nvSpPr>
        <p:spPr>
          <a:xfrm>
            <a:off x="5598599" y="2276872"/>
            <a:ext cx="1636370" cy="1584176"/>
          </a:xfrm>
          <a:prstGeom prst="wedgeRoundRectCallout">
            <a:avLst>
              <a:gd name="adj1" fmla="val -80284"/>
              <a:gd name="adj2" fmla="val -40898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formulář pro přehledné zadání více kritérií hledání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88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VSE">
  <a:themeElements>
    <a:clrScheme name="vnitrni_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nitrni_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76200"/>
      </a:spPr>
      <a:bodyPr rtlCol="0" anchor="ctr"/>
      <a:lstStyle>
        <a:defPPr>
          <a:defRPr dirty="0" smtClean="0">
            <a:solidFill>
              <a:schemeClr val="tx1"/>
            </a:solidFill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>
    <a:extraClrScheme>
      <a:clrScheme name="vnitrni_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VSE</Template>
  <TotalTime>2507</TotalTime>
  <Words>182</Words>
  <Application>Microsoft Office PowerPoint</Application>
  <PresentationFormat>Předvádění na obrazovce (4:3)</PresentationFormat>
  <Paragraphs>28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VSE</vt:lpstr>
      <vt:lpstr>IMF eLibrary</vt:lpstr>
      <vt:lpstr>knihovna.vse.cz/zdroje</vt:lpstr>
      <vt:lpstr>Prezentace aplikace PowerPoint</vt:lpstr>
      <vt:lpstr>Co je IMF eLibrary</vt:lpstr>
      <vt:lpstr>Jednoduché hledání</vt:lpstr>
      <vt:lpstr>Prezentace aplikace PowerPoint</vt:lpstr>
      <vt:lpstr>Výsledky hledání</vt:lpstr>
      <vt:lpstr>Pokročilé hledání</vt:lpstr>
      <vt:lpstr>Prezentace aplikace PowerPoint</vt:lpstr>
      <vt:lpstr>Makroekonomická a finanční data</vt:lpstr>
      <vt:lpstr>Prezentace aplikace PowerPoint</vt:lpstr>
      <vt:lpstr>Prezentace aplikace PowerPoint</vt:lpstr>
      <vt:lpstr>Další sekce IMF eLibrary</vt:lpstr>
      <vt:lpstr>Zobrazení veškerých dokumentů podle zvolených kategorií </vt:lpstr>
      <vt:lpstr>Přístup do databáze: knihovna.vse.cz/zdroje   Konzultace a poradenství: Centrum informačních a  knihovnických služeb VŠE  i-servis@vse.cz</vt:lpstr>
    </vt:vector>
  </TitlesOfParts>
  <Company>VSE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NOBODY</dc:creator>
  <cp:lastModifiedBy>Ivana Reznerová</cp:lastModifiedBy>
  <cp:revision>297</cp:revision>
  <dcterms:created xsi:type="dcterms:W3CDTF">2011-08-15T11:01:02Z</dcterms:created>
  <dcterms:modified xsi:type="dcterms:W3CDTF">2021-09-17T10:39:40Z</dcterms:modified>
</cp:coreProperties>
</file>