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2" r:id="rId6"/>
    <p:sldId id="301" r:id="rId7"/>
    <p:sldId id="317" r:id="rId8"/>
    <p:sldId id="318" r:id="rId9"/>
    <p:sldId id="319" r:id="rId10"/>
    <p:sldId id="320" r:id="rId11"/>
    <p:sldId id="321" r:id="rId12"/>
    <p:sldId id="326" r:id="rId13"/>
    <p:sldId id="327" r:id="rId14"/>
    <p:sldId id="328" r:id="rId15"/>
    <p:sldId id="331" r:id="rId16"/>
    <p:sldId id="332" r:id="rId17"/>
    <p:sldId id="333" r:id="rId18"/>
    <p:sldId id="276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2479" autoAdjust="0"/>
  </p:normalViewPr>
  <p:slideViewPr>
    <p:cSldViewPr>
      <p:cViewPr varScale="1">
        <p:scale>
          <a:sx n="92" d="100"/>
          <a:sy n="92" d="100"/>
        </p:scale>
        <p:origin x="10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30.09.2020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30.09.2020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9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13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95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98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518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cs-CZ" sz="6600" dirty="0" smtClean="0"/>
              <a:t>EBSCO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869160"/>
            <a:ext cx="7632848" cy="1752600"/>
          </a:xfrm>
        </p:spPr>
        <p:txBody>
          <a:bodyPr/>
          <a:lstStyle/>
          <a:p>
            <a:r>
              <a:rPr lang="cs-CZ" sz="2400" dirty="0" smtClean="0"/>
              <a:t>Centrum informačních a knihovnických služeb VŠE 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sp>
        <p:nvSpPr>
          <p:cNvPr id="5" name="AutoShape 4" descr="Výsledek obrázku pro ebscohos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14478"/>
            <a:ext cx="5071857" cy="13167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0" y="889222"/>
            <a:ext cx="6696075" cy="95440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3140968"/>
            <a:ext cx="5544616" cy="57606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5" name="Zaoblený obdélníkový popisek 6"/>
          <p:cNvSpPr/>
          <p:nvPr/>
        </p:nvSpPr>
        <p:spPr>
          <a:xfrm>
            <a:off x="5004048" y="1700808"/>
            <a:ext cx="2160240" cy="1008112"/>
          </a:xfrm>
          <a:prstGeom prst="wedgeRoundRectCallout">
            <a:avLst>
              <a:gd name="adj1" fmla="val -32754"/>
              <a:gd name="adj2" fmla="val 7766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ole pro zadání dotazu na konkrétní časopis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71600" y="4678979"/>
            <a:ext cx="4320480" cy="1054277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6"/>
          <p:cNvSpPr/>
          <p:nvPr/>
        </p:nvSpPr>
        <p:spPr>
          <a:xfrm>
            <a:off x="6228184" y="4046823"/>
            <a:ext cx="2088232" cy="1635400"/>
          </a:xfrm>
          <a:prstGeom prst="wedgeRoundRectCallout">
            <a:avLst>
              <a:gd name="adj1" fmla="val -78576"/>
              <a:gd name="adj2" fmla="val 1973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kliknutím na název se </a:t>
            </a:r>
            <a:r>
              <a:rPr lang="cs-CZ" dirty="0" smtClean="0">
                <a:solidFill>
                  <a:schemeClr val="tx1"/>
                </a:solidFill>
              </a:rPr>
              <a:t>zobrazí podrobnosti o časopisu a </a:t>
            </a:r>
            <a:r>
              <a:rPr lang="cs-CZ" smtClean="0">
                <a:solidFill>
                  <a:schemeClr val="tx1"/>
                </a:solidFill>
              </a:rPr>
              <a:t>jeho vydáních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2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640960" cy="45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9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12069"/>
            <a:ext cx="11343084" cy="68222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Vyhledávání podniků</a:t>
            </a:r>
            <a:endParaRPr lang="cs-CZ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4216400"/>
            <a:ext cx="581025" cy="9525"/>
          </a:xfrm>
        </p:spPr>
      </p:pic>
      <p:sp>
        <p:nvSpPr>
          <p:cNvPr id="7" name="Obdélník 6"/>
          <p:cNvSpPr/>
          <p:nvPr/>
        </p:nvSpPr>
        <p:spPr>
          <a:xfrm>
            <a:off x="2771800" y="1647525"/>
            <a:ext cx="1296144" cy="27956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6"/>
          <p:cNvSpPr/>
          <p:nvPr/>
        </p:nvSpPr>
        <p:spPr>
          <a:xfrm>
            <a:off x="5220072" y="2276872"/>
            <a:ext cx="2160240" cy="1008112"/>
          </a:xfrm>
          <a:prstGeom prst="wedgeRoundRectCallout">
            <a:avLst>
              <a:gd name="adj1" fmla="val -76113"/>
              <a:gd name="adj2" fmla="val -5287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obrazení formuláře pro hledání podniků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10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12724637" cy="738428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413792"/>
            <a:ext cx="8424936" cy="854968"/>
          </a:xfrm>
        </p:spPr>
        <p:txBody>
          <a:bodyPr/>
          <a:lstStyle/>
          <a:p>
            <a:r>
              <a:rPr lang="cs-CZ" dirty="0" smtClean="0"/>
              <a:t>Seznam vyhledaných podniků</a:t>
            </a:r>
            <a:endParaRPr lang="cs-CZ" dirty="0"/>
          </a:p>
        </p:txBody>
      </p:sp>
      <p:sp>
        <p:nvSpPr>
          <p:cNvPr id="5" name="Zaoblený obdélníkový popisek 6"/>
          <p:cNvSpPr/>
          <p:nvPr/>
        </p:nvSpPr>
        <p:spPr>
          <a:xfrm>
            <a:off x="3275856" y="3512117"/>
            <a:ext cx="2592288" cy="1008112"/>
          </a:xfrm>
          <a:prstGeom prst="wedgeRoundRectCallout">
            <a:avLst>
              <a:gd name="adj1" fmla="val -67275"/>
              <a:gd name="adj2" fmla="val -2596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kliknutím na název </a:t>
            </a:r>
            <a:r>
              <a:rPr lang="cs-CZ" dirty="0" smtClean="0">
                <a:solidFill>
                  <a:schemeClr val="tx1"/>
                </a:solidFill>
              </a:rPr>
              <a:t>podniku se zobrazí jeho profil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03648" y="3717032"/>
            <a:ext cx="1224136" cy="30660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36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868122" cy="62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8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1224136"/>
          </a:xfrm>
        </p:spPr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b="0" smtClean="0"/>
              <a:t>knihovna.vse.cz/zdroje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nihovna.vse.cz/zdroje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6621578" cy="6163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1" y="-1107504"/>
            <a:ext cx="8805925" cy="8365629"/>
          </a:xfrm>
          <a:prstGeom prst="rect">
            <a:avLst/>
          </a:prstGeom>
        </p:spPr>
      </p:pic>
      <p:sp>
        <p:nvSpPr>
          <p:cNvPr id="8" name="Zaoblený obdélníkový popisek 7"/>
          <p:cNvSpPr/>
          <p:nvPr/>
        </p:nvSpPr>
        <p:spPr>
          <a:xfrm>
            <a:off x="1979712" y="4581128"/>
            <a:ext cx="1390947" cy="801217"/>
          </a:xfrm>
          <a:prstGeom prst="wedgeRoundRectCallout">
            <a:avLst>
              <a:gd name="adj1" fmla="val -73723"/>
              <a:gd name="adj2" fmla="val -4323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spuštění, informace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864096"/>
          </a:xfrm>
        </p:spPr>
        <p:txBody>
          <a:bodyPr/>
          <a:lstStyle/>
          <a:p>
            <a:r>
              <a:rPr lang="cs-CZ" dirty="0" smtClean="0"/>
              <a:t>Co obsahuje EBSCO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896966"/>
          </a:xfrm>
        </p:spPr>
        <p:txBody>
          <a:bodyPr/>
          <a:lstStyle/>
          <a:p>
            <a:r>
              <a:rPr lang="cs-CZ" sz="2400" dirty="0"/>
              <a:t>p</a:t>
            </a:r>
            <a:r>
              <a:rPr lang="cs-CZ" sz="2400" dirty="0" smtClean="0"/>
              <a:t>lné texty článků z </a:t>
            </a:r>
            <a:r>
              <a:rPr lang="cs-CZ" sz="2400" dirty="0"/>
              <a:t>oblasti ekonomiky, </a:t>
            </a:r>
            <a:r>
              <a:rPr lang="cs-CZ" sz="2400" dirty="0" smtClean="0"/>
              <a:t>managementu</a:t>
            </a:r>
            <a:r>
              <a:rPr lang="cs-CZ" sz="2400" dirty="0"/>
              <a:t>, financí, </a:t>
            </a:r>
            <a:r>
              <a:rPr lang="cs-CZ" sz="2400" dirty="0" smtClean="0"/>
              <a:t>účetnictví</a:t>
            </a:r>
            <a:r>
              <a:rPr lang="cs-CZ" sz="2400" dirty="0"/>
              <a:t>, obchodu, humanitních a sociálních </a:t>
            </a:r>
            <a:r>
              <a:rPr lang="cs-CZ" sz="2400" dirty="0" smtClean="0"/>
              <a:t>věd</a:t>
            </a:r>
            <a:r>
              <a:rPr lang="cs-CZ" sz="2400" dirty="0"/>
              <a:t>, zdravotnictví, </a:t>
            </a:r>
            <a:r>
              <a:rPr lang="cs-CZ" sz="2400" dirty="0" smtClean="0"/>
              <a:t>vědy </a:t>
            </a:r>
            <a:r>
              <a:rPr lang="cs-CZ" sz="2400" dirty="0"/>
              <a:t>a kultury </a:t>
            </a:r>
            <a:r>
              <a:rPr lang="cs-CZ" sz="2400" dirty="0" smtClean="0"/>
              <a:t>z více než </a:t>
            </a:r>
            <a:r>
              <a:rPr lang="cs-CZ" sz="2400" dirty="0" smtClean="0"/>
              <a:t>6 </a:t>
            </a:r>
            <a:r>
              <a:rPr lang="cs-CZ" sz="2400" dirty="0" smtClean="0"/>
              <a:t>000 titulů časopisů</a:t>
            </a:r>
          </a:p>
          <a:p>
            <a:pPr marL="0" indent="0">
              <a:buNone/>
            </a:pPr>
            <a:r>
              <a:rPr lang="cs-CZ" sz="800" dirty="0" smtClean="0"/>
              <a:t> </a:t>
            </a:r>
          </a:p>
          <a:p>
            <a:r>
              <a:rPr lang="cs-CZ" sz="2400" dirty="0" smtClean="0"/>
              <a:t>vybrané monografie, případové studie</a:t>
            </a:r>
          </a:p>
          <a:p>
            <a:pPr marL="0" indent="0">
              <a:buNone/>
            </a:pPr>
            <a:endParaRPr lang="cs-CZ" sz="800" dirty="0" smtClean="0"/>
          </a:p>
          <a:p>
            <a:r>
              <a:rPr lang="cs-CZ" sz="2400" dirty="0" smtClean="0"/>
              <a:t>více než 1,1 milionu profilů obchodních společností</a:t>
            </a:r>
          </a:p>
          <a:p>
            <a:endParaRPr lang="cs-CZ" sz="800" dirty="0" smtClean="0"/>
          </a:p>
          <a:p>
            <a:r>
              <a:rPr lang="cs-CZ" sz="2400" dirty="0" smtClean="0"/>
              <a:t>studie průmyslových odvětví, výzkumné zprávy z oblasti trhů, SWOT </a:t>
            </a:r>
            <a:r>
              <a:rPr lang="cs-CZ" sz="2400" dirty="0"/>
              <a:t>analýzy, </a:t>
            </a:r>
            <a:r>
              <a:rPr lang="cs-CZ" sz="2400" dirty="0" smtClean="0"/>
              <a:t>ekonomické zprávy </a:t>
            </a:r>
            <a:r>
              <a:rPr lang="cs-CZ" sz="2400" dirty="0"/>
              <a:t>o zemích světa</a:t>
            </a:r>
          </a:p>
          <a:p>
            <a:pPr marL="0" indent="0">
              <a:buNone/>
            </a:pPr>
            <a:endParaRPr lang="cs-CZ" sz="800" dirty="0" smtClean="0"/>
          </a:p>
          <a:p>
            <a:r>
              <a:rPr lang="cs-CZ" sz="2400" dirty="0"/>
              <a:t>kolekci videí z přednášek Harvard Business School, rozhovory s odborníky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2837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2776"/>
            <a:ext cx="13159202" cy="725504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dotazu</a:t>
            </a:r>
            <a:endParaRPr lang="cs-CZ" dirty="0"/>
          </a:p>
        </p:txBody>
      </p:sp>
      <p:sp>
        <p:nvSpPr>
          <p:cNvPr id="9" name="Obdélník 5"/>
          <p:cNvSpPr/>
          <p:nvPr/>
        </p:nvSpPr>
        <p:spPr>
          <a:xfrm>
            <a:off x="1007202" y="1844824"/>
            <a:ext cx="5653029" cy="99898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4"/>
          <p:cNvSpPr/>
          <p:nvPr/>
        </p:nvSpPr>
        <p:spPr>
          <a:xfrm>
            <a:off x="3829539" y="4063070"/>
            <a:ext cx="1656184" cy="1281432"/>
          </a:xfrm>
          <a:prstGeom prst="wedgeRoundRectCallout">
            <a:avLst>
              <a:gd name="adj1" fmla="val -77244"/>
              <a:gd name="adj2" fmla="val -3834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olby dalších kritérií vyhledávání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aoblený obdélníkový popisek 4"/>
          <p:cNvSpPr/>
          <p:nvPr/>
        </p:nvSpPr>
        <p:spPr>
          <a:xfrm>
            <a:off x="6300192" y="3062862"/>
            <a:ext cx="1368152" cy="1018163"/>
          </a:xfrm>
          <a:prstGeom prst="wedgeRoundRectCallout">
            <a:avLst>
              <a:gd name="adj1" fmla="val -77244"/>
              <a:gd name="adj2" fmla="val -3834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f</a:t>
            </a:r>
            <a:r>
              <a:rPr lang="cs-CZ" dirty="0" smtClean="0">
                <a:solidFill>
                  <a:schemeClr val="tx1"/>
                </a:solidFill>
              </a:rPr>
              <a:t>ormulář pro zadání dotazu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88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66839"/>
            <a:ext cx="11875715" cy="74812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výsledky hledání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4554058" y="2564904"/>
            <a:ext cx="3431529" cy="657200"/>
          </a:xfrm>
          <a:prstGeom prst="wedgeRoundRectCallout">
            <a:avLst>
              <a:gd name="adj1" fmla="val -44952"/>
              <a:gd name="adj2" fmla="val 12871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liknutím na název se zobrazí plný záznam dokumentu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2051720" y="4740420"/>
            <a:ext cx="2304256" cy="734110"/>
          </a:xfrm>
          <a:prstGeom prst="wedgeRoundRectCallout">
            <a:avLst>
              <a:gd name="adj1" fmla="val -64800"/>
              <a:gd name="adj2" fmla="val -3212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možnosti dalšího filtrování výsledků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04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94890"/>
            <a:ext cx="8671167" cy="4990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864096"/>
          </a:xfrm>
        </p:spPr>
        <p:txBody>
          <a:bodyPr/>
          <a:lstStyle/>
          <a:p>
            <a:r>
              <a:rPr lang="cs-CZ" dirty="0" smtClean="0"/>
              <a:t>Práce s plným záznamem</a:t>
            </a:r>
            <a:endParaRPr lang="cs-CZ" dirty="0"/>
          </a:p>
        </p:txBody>
      </p:sp>
      <p:sp>
        <p:nvSpPr>
          <p:cNvPr id="5" name="Zaoblený obdélníkový popisek 4"/>
          <p:cNvSpPr/>
          <p:nvPr/>
        </p:nvSpPr>
        <p:spPr>
          <a:xfrm>
            <a:off x="965736" y="3954770"/>
            <a:ext cx="1635369" cy="794538"/>
          </a:xfrm>
          <a:prstGeom prst="wedgeRoundRectCallout">
            <a:avLst>
              <a:gd name="adj1" fmla="val -42682"/>
              <a:gd name="adj2" fmla="val -10985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zobrazení plného textu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2841116"/>
            <a:ext cx="864096" cy="371860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78167" y="2564904"/>
            <a:ext cx="716528" cy="2376264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4"/>
          <p:cNvSpPr/>
          <p:nvPr/>
        </p:nvSpPr>
        <p:spPr>
          <a:xfrm>
            <a:off x="5364088" y="3212976"/>
            <a:ext cx="2232248" cy="864096"/>
          </a:xfrm>
          <a:prstGeom prst="wedgeRoundRectCallout">
            <a:avLst>
              <a:gd name="adj1" fmla="val 66645"/>
              <a:gd name="adj2" fmla="val -36195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nástroje pro tisk, export, citování, …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31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733653" cy="54097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13792"/>
            <a:ext cx="9145016" cy="782960"/>
          </a:xfrm>
        </p:spPr>
        <p:txBody>
          <a:bodyPr/>
          <a:lstStyle/>
          <a:p>
            <a:r>
              <a:rPr lang="cs-CZ" sz="4300" dirty="0" smtClean="0"/>
              <a:t>Práce s plným textem dokumentu</a:t>
            </a:r>
            <a:endParaRPr lang="cs-CZ" sz="4300" dirty="0"/>
          </a:p>
        </p:txBody>
      </p:sp>
      <p:sp>
        <p:nvSpPr>
          <p:cNvPr id="5" name="Obdélník 4"/>
          <p:cNvSpPr/>
          <p:nvPr/>
        </p:nvSpPr>
        <p:spPr>
          <a:xfrm>
            <a:off x="251520" y="3227583"/>
            <a:ext cx="1008112" cy="1353546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28384" y="2198203"/>
            <a:ext cx="792088" cy="294693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" name="Zaoblený obdélníkový popisek 4"/>
          <p:cNvSpPr/>
          <p:nvPr/>
        </p:nvSpPr>
        <p:spPr>
          <a:xfrm>
            <a:off x="1907704" y="3899257"/>
            <a:ext cx="1512167" cy="973334"/>
          </a:xfrm>
          <a:prstGeom prst="wedgeRoundRectCallout">
            <a:avLst>
              <a:gd name="adj1" fmla="val -74542"/>
              <a:gd name="adj2" fmla="val -3106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nteraktivní obsah dokumentu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4"/>
          <p:cNvSpPr/>
          <p:nvPr/>
        </p:nvSpPr>
        <p:spPr>
          <a:xfrm>
            <a:off x="4788024" y="2198203"/>
            <a:ext cx="2264744" cy="1029379"/>
          </a:xfrm>
          <a:prstGeom prst="wedgeRoundRectCallout">
            <a:avLst>
              <a:gd name="adj1" fmla="val 74681"/>
              <a:gd name="adj2" fmla="val -3287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nástroje pro tisk, stažení plného textu, citování, …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78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12235483" cy="75187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84976" cy="1431032"/>
          </a:xfrm>
        </p:spPr>
        <p:txBody>
          <a:bodyPr/>
          <a:lstStyle/>
          <a:p>
            <a:r>
              <a:rPr lang="cs-CZ" dirty="0" smtClean="0"/>
              <a:t>Hledání celých vydání časopisů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779912" y="3645024"/>
            <a:ext cx="2160240" cy="1008112"/>
          </a:xfrm>
          <a:prstGeom prst="wedgeRoundRectCallout">
            <a:avLst>
              <a:gd name="adj1" fmla="val -47420"/>
              <a:gd name="adj2" fmla="val -95772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výběr relevantní databáze z platformy EBSCO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6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CA7D7417DF904AA507E2265EF72B6C" ma:contentTypeVersion="11" ma:contentTypeDescription="Vytvoří nový dokument" ma:contentTypeScope="" ma:versionID="55174e04be7b2a209b40edea85081dce">
  <xsd:schema xmlns:xsd="http://www.w3.org/2001/XMLSchema" xmlns:xs="http://www.w3.org/2001/XMLSchema" xmlns:p="http://schemas.microsoft.com/office/2006/metadata/properties" xmlns:ns3="462a9d7b-b0af-4059-b07c-6ca0f4ff3fc2" xmlns:ns4="a0d43928-4686-4d00-b2da-db9e0b6ee938" targetNamespace="http://schemas.microsoft.com/office/2006/metadata/properties" ma:root="true" ma:fieldsID="6210a2ee83a9c064470d36f22c6019df" ns3:_="" ns4:_="">
    <xsd:import namespace="462a9d7b-b0af-4059-b07c-6ca0f4ff3fc2"/>
    <xsd:import namespace="a0d43928-4686-4d00-b2da-db9e0b6ee9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a9d7b-b0af-4059-b07c-6ca0f4ff3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43928-4686-4d00-b2da-db9e0b6ee9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641757-A1F7-42CE-8122-66440D125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ABD132-186F-41EF-ACD7-2F318BD5E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a9d7b-b0af-4059-b07c-6ca0f4ff3fc2"/>
    <ds:schemaRef ds:uri="a0d43928-4686-4d00-b2da-db9e0b6ee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5B9497-C48C-4334-A82C-DA35A0897F47}">
  <ds:schemaRefs>
    <ds:schemaRef ds:uri="http://purl.org/dc/elements/1.1/"/>
    <ds:schemaRef ds:uri="http://schemas.microsoft.com/office/2006/metadata/properties"/>
    <ds:schemaRef ds:uri="a0d43928-4686-4d00-b2da-db9e0b6ee938"/>
    <ds:schemaRef ds:uri="http://purl.org/dc/terms/"/>
    <ds:schemaRef ds:uri="462a9d7b-b0af-4059-b07c-6ca0f4ff3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2997</TotalTime>
  <Words>231</Words>
  <Application>Microsoft Office PowerPoint</Application>
  <PresentationFormat>Předvádění na obrazovce (4:3)</PresentationFormat>
  <Paragraphs>42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VSE</vt:lpstr>
      <vt:lpstr>EBSCO</vt:lpstr>
      <vt:lpstr>knihovna.vse.cz/zdroje</vt:lpstr>
      <vt:lpstr>Prezentace aplikace PowerPoint</vt:lpstr>
      <vt:lpstr>Co obsahuje EBSCO</vt:lpstr>
      <vt:lpstr>Zadání dotazu</vt:lpstr>
      <vt:lpstr>Práce s výsledky hledání</vt:lpstr>
      <vt:lpstr>Práce s plným záznamem</vt:lpstr>
      <vt:lpstr>Práce s plným textem dokumentu</vt:lpstr>
      <vt:lpstr>Hledání celých vydání časopisů</vt:lpstr>
      <vt:lpstr>Prezentace aplikace PowerPoint</vt:lpstr>
      <vt:lpstr>Prezentace aplikace PowerPoint</vt:lpstr>
      <vt:lpstr>Vyhledávání podniků</vt:lpstr>
      <vt:lpstr>Seznam vyhledaných podniků</vt:lpstr>
      <vt:lpstr>Prezentace aplikace PowerPoint</vt:lpstr>
      <vt:lpstr>Přístup do databáze: knihovna.vse.cz/zdroje   Konzultace a poradenství: Centrum informačních a  knihovnických služeb VŠE  i-servis@vse.cz</vt:lpstr>
    </vt:vector>
  </TitlesOfParts>
  <Company>VSE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Ivana Reznerová</cp:lastModifiedBy>
  <cp:revision>358</cp:revision>
  <dcterms:created xsi:type="dcterms:W3CDTF">2011-08-15T11:01:02Z</dcterms:created>
  <dcterms:modified xsi:type="dcterms:W3CDTF">2020-09-30T10:01:09Z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0x01010054CA7D7417DF904AA507E2265EF72B6C</vt:lpwstr>
  </property>
</Properties>
</file>