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2" r:id="rId3"/>
    <p:sldId id="301" r:id="rId4"/>
    <p:sldId id="322" r:id="rId5"/>
    <p:sldId id="324" r:id="rId6"/>
    <p:sldId id="325" r:id="rId7"/>
    <p:sldId id="326" r:id="rId8"/>
    <p:sldId id="311" r:id="rId9"/>
    <p:sldId id="309" r:id="rId10"/>
    <p:sldId id="310" r:id="rId11"/>
    <p:sldId id="27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7469" autoAdjust="0"/>
  </p:normalViewPr>
  <p:slideViewPr>
    <p:cSldViewPr>
      <p:cViewPr varScale="1">
        <p:scale>
          <a:sx n="97" d="100"/>
          <a:sy n="97" d="100"/>
        </p:scale>
        <p:origin x="1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08.09.2021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08.09.2021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29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38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</a:t>
            </a:r>
            <a:r>
              <a:rPr lang="cs-CZ" baseline="0" dirty="0" smtClean="0"/>
              <a:t> přímého čtení, nebo stažení do počítače.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25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E-knihy De </a:t>
            </a:r>
            <a:r>
              <a:rPr lang="cs-CZ" sz="6600" dirty="0" err="1" smtClean="0"/>
              <a:t>Gruyter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00800" cy="1392560"/>
          </a:xfrm>
        </p:spPr>
        <p:txBody>
          <a:bodyPr/>
          <a:lstStyle/>
          <a:p>
            <a:r>
              <a:rPr lang="cs-CZ" sz="2400" dirty="0" smtClean="0"/>
              <a:t>Centrum informačních a knihovnických služeb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536575" cy="0"/>
          </a:xfrm>
          <a:prstGeom prst="rect">
            <a:avLst/>
          </a:prstGeom>
          <a:solidFill>
            <a:srgbClr val="F8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9331" tIns="0" rIns="0" bIns="-1206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47" y="2276872"/>
            <a:ext cx="1186905" cy="23738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2420"/>
            <a:ext cx="8928992" cy="5600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Detailní záznam e-knihy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4157954" y="2780928"/>
            <a:ext cx="2088232" cy="906359"/>
          </a:xfrm>
          <a:prstGeom prst="wedgeRoundRectCallout">
            <a:avLst>
              <a:gd name="adj1" fmla="val 90739"/>
              <a:gd name="adj2" fmla="val -5968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olby pro stáhnutí plného textu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3509882" y="5229200"/>
            <a:ext cx="1692188" cy="864096"/>
          </a:xfrm>
          <a:prstGeom prst="wedgeRoundRectCallout">
            <a:avLst>
              <a:gd name="adj1" fmla="val -68273"/>
              <a:gd name="adj2" fmla="val 2319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nteraktivní obsah e-knihy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07704" y="4509120"/>
            <a:ext cx="93610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71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nihovna.vse.cz/zdroje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20880" cy="71857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52337"/>
            <a:ext cx="8280920" cy="754155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27584" y="620688"/>
            <a:ext cx="71389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2411760" y="4221088"/>
            <a:ext cx="1435064" cy="936104"/>
          </a:xfrm>
          <a:prstGeom prst="wedgeRoundRectCallout">
            <a:avLst>
              <a:gd name="adj1" fmla="val -45481"/>
              <a:gd name="adj2" fmla="val -10862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obsahuje kolekce E-knihy De </a:t>
            </a:r>
            <a:r>
              <a:rPr lang="cs-CZ" dirty="0" err="1" smtClean="0"/>
              <a:t>Gruyter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137202" cy="4248894"/>
          </a:xfrm>
        </p:spPr>
        <p:txBody>
          <a:bodyPr/>
          <a:lstStyle/>
          <a:p>
            <a:r>
              <a:rPr lang="cs-CZ" sz="2400" dirty="0" smtClean="0"/>
              <a:t>elektronické knihy </a:t>
            </a:r>
            <a:r>
              <a:rPr lang="cs-CZ" sz="2400" dirty="0"/>
              <a:t>vydavatelství De </a:t>
            </a:r>
            <a:r>
              <a:rPr lang="cs-CZ" sz="2400" dirty="0" err="1"/>
              <a:t>Gruyter</a:t>
            </a:r>
            <a:r>
              <a:rPr lang="cs-CZ" sz="2400" dirty="0"/>
              <a:t> z oblasti podnikání, managementu, ekonomie, politické ekonomie, práva, financí a počítačové </a:t>
            </a:r>
            <a:r>
              <a:rPr lang="cs-CZ" sz="2400" dirty="0" smtClean="0"/>
              <a:t>vědy a dále vybrané publikace </a:t>
            </a:r>
            <a:r>
              <a:rPr lang="cs-CZ" sz="2400" dirty="0"/>
              <a:t>prestižních univerzitních </a:t>
            </a:r>
            <a:r>
              <a:rPr lang="cs-CZ" sz="2400" dirty="0" smtClean="0"/>
              <a:t>vydavatelství</a:t>
            </a:r>
          </a:p>
          <a:p>
            <a:endParaRPr lang="cs-CZ" sz="2400" dirty="0"/>
          </a:p>
          <a:p>
            <a:endParaRPr lang="cs-CZ" sz="800" dirty="0"/>
          </a:p>
          <a:p>
            <a:r>
              <a:rPr lang="cs-CZ" sz="2400" dirty="0" smtClean="0"/>
              <a:t>v</a:t>
            </a:r>
            <a:r>
              <a:rPr lang="cs-CZ" sz="2400" dirty="0"/>
              <a:t> rámci platformy </a:t>
            </a:r>
            <a:r>
              <a:rPr lang="cs-CZ" sz="2400" dirty="0" smtClean="0"/>
              <a:t>De </a:t>
            </a:r>
            <a:r>
              <a:rPr lang="cs-CZ" sz="2400" dirty="0" err="1" smtClean="0"/>
              <a:t>Gruyter</a:t>
            </a:r>
            <a:r>
              <a:rPr lang="cs-CZ" sz="2400" dirty="0" smtClean="0"/>
              <a:t> jsou nabízeny i nepředplacené tituly, proto je nutné u </a:t>
            </a:r>
            <a:r>
              <a:rPr lang="cs-CZ" sz="2400" dirty="0"/>
              <a:t>vyhledávacího </a:t>
            </a:r>
            <a:r>
              <a:rPr lang="cs-CZ" sz="2400" dirty="0" smtClean="0"/>
              <a:t>okénka v pokročilém vyhledávání označit </a:t>
            </a:r>
            <a:r>
              <a:rPr lang="cs-CZ" sz="2400" dirty="0"/>
              <a:t>volbu </a:t>
            </a:r>
            <a:r>
              <a:rPr lang="cs-CZ" sz="2400" dirty="0" smtClean="0"/>
              <a:t>„</a:t>
            </a:r>
            <a:r>
              <a:rPr lang="cs-CZ" sz="2400" b="1" dirty="0" smtClean="0"/>
              <a:t>Show </a:t>
            </a:r>
            <a:r>
              <a:rPr lang="cs-CZ" sz="2400" b="1" dirty="0" err="1" smtClean="0"/>
              <a:t>licensed</a:t>
            </a:r>
            <a:r>
              <a:rPr lang="cs-CZ" sz="2400" dirty="0" smtClean="0"/>
              <a:t>“, pokud chcete získat kompletní plné texty</a:t>
            </a:r>
          </a:p>
        </p:txBody>
      </p:sp>
    </p:spTree>
    <p:extLst>
      <p:ext uri="{BB962C8B-B14F-4D97-AF65-F5344CB8AC3E}">
        <p14:creationId xmlns:p14="http://schemas.microsoft.com/office/powerpoint/2010/main" val="1791406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Zobrazení a prohlížení předplacených e-knih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763560" cy="322088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6296" y="4077072"/>
            <a:ext cx="792088" cy="360039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78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698048" cy="23131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2492897"/>
            <a:ext cx="1944216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20" y="2348880"/>
            <a:ext cx="4586263" cy="370036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844458" y="4509120"/>
            <a:ext cx="1807661" cy="432047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4"/>
          <p:cNvSpPr/>
          <p:nvPr/>
        </p:nvSpPr>
        <p:spPr>
          <a:xfrm>
            <a:off x="1295636" y="2924887"/>
            <a:ext cx="1728192" cy="1300643"/>
          </a:xfrm>
          <a:prstGeom prst="wedgeRoundRectCallout">
            <a:avLst>
              <a:gd name="adj1" fmla="val -75203"/>
              <a:gd name="adj2" fmla="val -5167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ejprve kliknout na „</a:t>
            </a:r>
            <a:r>
              <a:rPr lang="cs-CZ" dirty="0" err="1" smtClean="0">
                <a:solidFill>
                  <a:schemeClr val="tx1"/>
                </a:solidFill>
              </a:rPr>
              <a:t>Book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Collection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683568" y="5229200"/>
            <a:ext cx="2487561" cy="1372651"/>
          </a:xfrm>
          <a:prstGeom prst="wedgeRoundRectCallout">
            <a:avLst>
              <a:gd name="adj1" fmla="val 118803"/>
              <a:gd name="adj2" fmla="val -5923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 rozbalení dalšího menu kliknout na „</a:t>
            </a:r>
            <a:r>
              <a:rPr lang="cs-CZ" dirty="0" err="1" smtClean="0">
                <a:solidFill>
                  <a:schemeClr val="tx1"/>
                </a:solidFill>
              </a:rPr>
              <a:t>Search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package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contents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4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43346" cy="51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11798944" cy="72242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837425"/>
          </a:xfrm>
        </p:spPr>
        <p:txBody>
          <a:bodyPr/>
          <a:lstStyle/>
          <a:p>
            <a:r>
              <a:rPr lang="cs-CZ" dirty="0" smtClean="0"/>
              <a:t>Hledání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3212976"/>
            <a:ext cx="1800200" cy="259320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7"/>
          <p:cNvSpPr/>
          <p:nvPr/>
        </p:nvSpPr>
        <p:spPr>
          <a:xfrm>
            <a:off x="3059832" y="3375183"/>
            <a:ext cx="3384376" cy="701890"/>
          </a:xfrm>
          <a:prstGeom prst="wedgeRoundRectCallout">
            <a:avLst>
              <a:gd name="adj1" fmla="val -66019"/>
              <a:gd name="adj2" fmla="val -6342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olba pro preferenci hledání pouze v předplaceném obsahu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4"/>
          <p:cNvSpPr/>
          <p:nvPr/>
        </p:nvSpPr>
        <p:spPr>
          <a:xfrm>
            <a:off x="7423434" y="2653727"/>
            <a:ext cx="1152128" cy="766581"/>
          </a:xfrm>
          <a:prstGeom prst="wedgeRoundRectCallout">
            <a:avLst>
              <a:gd name="adj1" fmla="val -45911"/>
              <a:gd name="adj2" fmla="val -9376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adání dotazu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15616" y="1412776"/>
            <a:ext cx="6480720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7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11798944" cy="72242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568952" cy="1431032"/>
          </a:xfrm>
        </p:spPr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192463"/>
            <a:ext cx="7938" cy="2057400"/>
          </a:xfrm>
        </p:spPr>
      </p:pic>
      <p:sp>
        <p:nvSpPr>
          <p:cNvPr id="8" name="Obdélník 7"/>
          <p:cNvSpPr/>
          <p:nvPr/>
        </p:nvSpPr>
        <p:spPr>
          <a:xfrm>
            <a:off x="340256" y="2564904"/>
            <a:ext cx="2324376" cy="3960440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4"/>
          <p:cNvSpPr/>
          <p:nvPr/>
        </p:nvSpPr>
        <p:spPr>
          <a:xfrm>
            <a:off x="5220072" y="3800779"/>
            <a:ext cx="3024336" cy="1224136"/>
          </a:xfrm>
          <a:prstGeom prst="wedgeRoundRectCallout">
            <a:avLst>
              <a:gd name="adj1" fmla="val -79207"/>
              <a:gd name="adj2" fmla="val 6195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liknutím na název nebo obálku e-knihy se zobrazí detailní záznam e-knihy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3239852" y="2420888"/>
            <a:ext cx="1512168" cy="1080120"/>
          </a:xfrm>
          <a:prstGeom prst="wedgeRoundRectCallout">
            <a:avLst>
              <a:gd name="adj1" fmla="val -80649"/>
              <a:gd name="adj2" fmla="val 3682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možnosti filtrování výsledků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17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3580</TotalTime>
  <Words>187</Words>
  <Application>Microsoft Office PowerPoint</Application>
  <PresentationFormat>Předvádění na obrazovce (4:3)</PresentationFormat>
  <Paragraphs>29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VSE</vt:lpstr>
      <vt:lpstr>E-knihy De Gruyter</vt:lpstr>
      <vt:lpstr>knihovna.vse.cz/zdroje</vt:lpstr>
      <vt:lpstr>Prezentace aplikace PowerPoint</vt:lpstr>
      <vt:lpstr>Co obsahuje kolekce E-knihy De Gruyter</vt:lpstr>
      <vt:lpstr>Zobrazení a prohlížení předplacených e-knih</vt:lpstr>
      <vt:lpstr>Prezentace aplikace PowerPoint</vt:lpstr>
      <vt:lpstr>Prezentace aplikace PowerPoint</vt:lpstr>
      <vt:lpstr>Hledání</vt:lpstr>
      <vt:lpstr>Výsledky hledání</vt:lpstr>
      <vt:lpstr>Detailní záznam e-knihy</vt:lpstr>
      <vt:lpstr>Přístup do databáze:  knihovna.vse.cz/zdroje   Konzultace a poradenství: 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342</cp:revision>
  <dcterms:created xsi:type="dcterms:W3CDTF">2011-08-15T11:01:02Z</dcterms:created>
  <dcterms:modified xsi:type="dcterms:W3CDTF">2021-09-08T06:12:46Z</dcterms:modified>
</cp:coreProperties>
</file>